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2"/>
  </p:notesMasterIdLst>
  <p:sldIdLst>
    <p:sldId id="325" r:id="rId7"/>
    <p:sldId id="349" r:id="rId8"/>
    <p:sldId id="402" r:id="rId9"/>
    <p:sldId id="404" r:id="rId10"/>
    <p:sldId id="295" r:id="rId11"/>
    <p:sldId id="372" r:id="rId12"/>
    <p:sldId id="273" r:id="rId13"/>
    <p:sldId id="347" r:id="rId14"/>
    <p:sldId id="399" r:id="rId15"/>
    <p:sldId id="259" r:id="rId16"/>
    <p:sldId id="293" r:id="rId17"/>
    <p:sldId id="400" r:id="rId18"/>
    <p:sldId id="401" r:id="rId19"/>
    <p:sldId id="403" r:id="rId20"/>
    <p:sldId id="29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874F"/>
    <a:srgbClr val="B2DEE0"/>
    <a:srgbClr val="3887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7AB112-0C46-4E7C-98FC-AACA6735ACC0}" v="16" dt="2025-06-10T20:49:57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96" autoAdjust="0"/>
  </p:normalViewPr>
  <p:slideViewPr>
    <p:cSldViewPr snapToGrid="0">
      <p:cViewPr varScale="1">
        <p:scale>
          <a:sx n="91" d="100"/>
          <a:sy n="91" d="100"/>
        </p:scale>
        <p:origin x="34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 Vieira" userId="a1f07a55-57bd-4131-9a1c-4ff51c02ad08" providerId="ADAL" clId="{247AB112-0C46-4E7C-98FC-AACA6735ACC0}"/>
    <pc:docChg chg="undo custSel addSld delSld modSld sldOrd">
      <pc:chgData name="Julia Vieira" userId="a1f07a55-57bd-4131-9a1c-4ff51c02ad08" providerId="ADAL" clId="{247AB112-0C46-4E7C-98FC-AACA6735ACC0}" dt="2025-06-10T21:24:17.028" v="2707" actId="20577"/>
      <pc:docMkLst>
        <pc:docMk/>
      </pc:docMkLst>
      <pc:sldChg chg="del">
        <pc:chgData name="Julia Vieira" userId="a1f07a55-57bd-4131-9a1c-4ff51c02ad08" providerId="ADAL" clId="{247AB112-0C46-4E7C-98FC-AACA6735ACC0}" dt="2025-06-06T20:49:09.316" v="355" actId="47"/>
        <pc:sldMkLst>
          <pc:docMk/>
          <pc:sldMk cId="1484597599" sldId="258"/>
        </pc:sldMkLst>
      </pc:sldChg>
      <pc:sldChg chg="addSp delSp modSp add del mod">
        <pc:chgData name="Julia Vieira" userId="a1f07a55-57bd-4131-9a1c-4ff51c02ad08" providerId="ADAL" clId="{247AB112-0C46-4E7C-98FC-AACA6735ACC0}" dt="2025-06-10T20:54:55.382" v="2702" actId="20577"/>
        <pc:sldMkLst>
          <pc:docMk/>
          <pc:sldMk cId="1339046872" sldId="259"/>
        </pc:sldMkLst>
        <pc:spChg chg="mod">
          <ac:chgData name="Julia Vieira" userId="a1f07a55-57bd-4131-9a1c-4ff51c02ad08" providerId="ADAL" clId="{247AB112-0C46-4E7C-98FC-AACA6735ACC0}" dt="2025-06-10T20:53:41.402" v="2672" actId="1076"/>
          <ac:spMkLst>
            <pc:docMk/>
            <pc:sldMk cId="1339046872" sldId="259"/>
            <ac:spMk id="2" creationId="{6D2AF23B-F296-E949-8D32-A330843A78B5}"/>
          </ac:spMkLst>
        </pc:spChg>
        <pc:spChg chg="mod">
          <ac:chgData name="Julia Vieira" userId="a1f07a55-57bd-4131-9a1c-4ff51c02ad08" providerId="ADAL" clId="{247AB112-0C46-4E7C-98FC-AACA6735ACC0}" dt="2025-06-10T20:53:45.354" v="2673" actId="1076"/>
          <ac:spMkLst>
            <pc:docMk/>
            <pc:sldMk cId="1339046872" sldId="259"/>
            <ac:spMk id="3" creationId="{D7E0BEFC-AF1A-EB42-8047-A97B2FB0FB8D}"/>
          </ac:spMkLst>
        </pc:spChg>
        <pc:spChg chg="add del mod">
          <ac:chgData name="Julia Vieira" userId="a1f07a55-57bd-4131-9a1c-4ff51c02ad08" providerId="ADAL" clId="{247AB112-0C46-4E7C-98FC-AACA6735ACC0}" dt="2025-06-10T20:49:41.430" v="2323"/>
          <ac:spMkLst>
            <pc:docMk/>
            <pc:sldMk cId="1339046872" sldId="259"/>
            <ac:spMk id="4" creationId="{D191DD67-99CB-1240-C62B-F7DB139C2CC8}"/>
          </ac:spMkLst>
        </pc:spChg>
        <pc:spChg chg="add mod">
          <ac:chgData name="Julia Vieira" userId="a1f07a55-57bd-4131-9a1c-4ff51c02ad08" providerId="ADAL" clId="{247AB112-0C46-4E7C-98FC-AACA6735ACC0}" dt="2025-06-10T20:54:55.382" v="2702" actId="20577"/>
          <ac:spMkLst>
            <pc:docMk/>
            <pc:sldMk cId="1339046872" sldId="259"/>
            <ac:spMk id="5" creationId="{8297DFE1-BDCE-FA5F-2458-FD78DAC0A6C0}"/>
          </ac:spMkLst>
        </pc:spChg>
      </pc:sldChg>
      <pc:sldChg chg="delSp modSp mod delAnim">
        <pc:chgData name="Julia Vieira" userId="a1f07a55-57bd-4131-9a1c-4ff51c02ad08" providerId="ADAL" clId="{247AB112-0C46-4E7C-98FC-AACA6735ACC0}" dt="2025-06-10T20:44:57.935" v="2291" actId="1076"/>
        <pc:sldMkLst>
          <pc:docMk/>
          <pc:sldMk cId="365473530" sldId="273"/>
        </pc:sldMkLst>
        <pc:spChg chg="mod">
          <ac:chgData name="Julia Vieira" userId="a1f07a55-57bd-4131-9a1c-4ff51c02ad08" providerId="ADAL" clId="{247AB112-0C46-4E7C-98FC-AACA6735ACC0}" dt="2025-06-10T20:44:57.935" v="2291" actId="1076"/>
          <ac:spMkLst>
            <pc:docMk/>
            <pc:sldMk cId="365473530" sldId="273"/>
            <ac:spMk id="2" creationId="{6D2AF23B-F296-E949-8D32-A330843A78B5}"/>
          </ac:spMkLst>
        </pc:spChg>
        <pc:spChg chg="mod">
          <ac:chgData name="Julia Vieira" userId="a1f07a55-57bd-4131-9a1c-4ff51c02ad08" providerId="ADAL" clId="{247AB112-0C46-4E7C-98FC-AACA6735ACC0}" dt="2025-06-10T20:44:48.482" v="2290" actId="404"/>
          <ac:spMkLst>
            <pc:docMk/>
            <pc:sldMk cId="365473530" sldId="273"/>
            <ac:spMk id="3" creationId="{D7E0BEFC-AF1A-EB42-8047-A97B2FB0FB8D}"/>
          </ac:spMkLst>
        </pc:spChg>
        <pc:picChg chg="del">
          <ac:chgData name="Julia Vieira" userId="a1f07a55-57bd-4131-9a1c-4ff51c02ad08" providerId="ADAL" clId="{247AB112-0C46-4E7C-98FC-AACA6735ACC0}" dt="2025-06-10T20:44:04.332" v="2252" actId="478"/>
          <ac:picMkLst>
            <pc:docMk/>
            <pc:sldMk cId="365473530" sldId="273"/>
            <ac:picMk id="4" creationId="{5802E737-2264-68F2-AC9D-13DDC07F8BF5}"/>
          </ac:picMkLst>
        </pc:picChg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1587692923" sldId="277"/>
        </pc:sldMkLst>
      </pc:sldChg>
      <pc:sldChg chg="del">
        <pc:chgData name="Julia Vieira" userId="a1f07a55-57bd-4131-9a1c-4ff51c02ad08" providerId="ADAL" clId="{247AB112-0C46-4E7C-98FC-AACA6735ACC0}" dt="2025-06-06T20:46:53.356" v="349" actId="47"/>
        <pc:sldMkLst>
          <pc:docMk/>
          <pc:sldMk cId="2903002117" sldId="279"/>
        </pc:sldMkLst>
      </pc:sldChg>
      <pc:sldChg chg="del">
        <pc:chgData name="Julia Vieira" userId="a1f07a55-57bd-4131-9a1c-4ff51c02ad08" providerId="ADAL" clId="{247AB112-0C46-4E7C-98FC-AACA6735ACC0}" dt="2025-06-06T20:55:49.837" v="457" actId="47"/>
        <pc:sldMkLst>
          <pc:docMk/>
          <pc:sldMk cId="2448546780" sldId="280"/>
        </pc:sldMkLst>
      </pc:sldChg>
      <pc:sldChg chg="del">
        <pc:chgData name="Julia Vieira" userId="a1f07a55-57bd-4131-9a1c-4ff51c02ad08" providerId="ADAL" clId="{247AB112-0C46-4E7C-98FC-AACA6735ACC0}" dt="2025-06-10T20:24:04.680" v="1940" actId="47"/>
        <pc:sldMkLst>
          <pc:docMk/>
          <pc:sldMk cId="948074263" sldId="287"/>
        </pc:sldMkLst>
      </pc:sldChg>
      <pc:sldChg chg="modSp mod">
        <pc:chgData name="Julia Vieira" userId="a1f07a55-57bd-4131-9a1c-4ff51c02ad08" providerId="ADAL" clId="{247AB112-0C46-4E7C-98FC-AACA6735ACC0}" dt="2025-06-10T19:37:56.450" v="759" actId="20577"/>
        <pc:sldMkLst>
          <pc:docMk/>
          <pc:sldMk cId="2357413810" sldId="293"/>
        </pc:sldMkLst>
        <pc:spChg chg="mod">
          <ac:chgData name="Julia Vieira" userId="a1f07a55-57bd-4131-9a1c-4ff51c02ad08" providerId="ADAL" clId="{247AB112-0C46-4E7C-98FC-AACA6735ACC0}" dt="2025-06-06T20:54:29.986" v="456" actId="20577"/>
          <ac:spMkLst>
            <pc:docMk/>
            <pc:sldMk cId="2357413810" sldId="293"/>
            <ac:spMk id="2" creationId="{6D2AF23B-F296-E949-8D32-A330843A78B5}"/>
          </ac:spMkLst>
        </pc:spChg>
        <pc:spChg chg="mod">
          <ac:chgData name="Julia Vieira" userId="a1f07a55-57bd-4131-9a1c-4ff51c02ad08" providerId="ADAL" clId="{247AB112-0C46-4E7C-98FC-AACA6735ACC0}" dt="2025-06-10T19:37:56.450" v="759" actId="20577"/>
          <ac:spMkLst>
            <pc:docMk/>
            <pc:sldMk cId="2357413810" sldId="293"/>
            <ac:spMk id="3" creationId="{D7E0BEFC-AF1A-EB42-8047-A97B2FB0FB8D}"/>
          </ac:spMkLst>
        </pc:spChg>
      </pc:sldChg>
      <pc:sldChg chg="delSp modSp mod ord">
        <pc:chgData name="Julia Vieira" userId="a1f07a55-57bd-4131-9a1c-4ff51c02ad08" providerId="ADAL" clId="{247AB112-0C46-4E7C-98FC-AACA6735ACC0}" dt="2025-06-10T20:43:13.139" v="2243" actId="20577"/>
        <pc:sldMkLst>
          <pc:docMk/>
          <pc:sldMk cId="4215858832" sldId="295"/>
        </pc:sldMkLst>
        <pc:spChg chg="mod">
          <ac:chgData name="Julia Vieira" userId="a1f07a55-57bd-4131-9a1c-4ff51c02ad08" providerId="ADAL" clId="{247AB112-0C46-4E7C-98FC-AACA6735ACC0}" dt="2025-06-10T20:43:13.139" v="2243" actId="20577"/>
          <ac:spMkLst>
            <pc:docMk/>
            <pc:sldMk cId="4215858832" sldId="295"/>
            <ac:spMk id="2" creationId="{6F41ECBE-9173-4944-B011-C2689996B1F8}"/>
          </ac:spMkLst>
        </pc:spChg>
        <pc:graphicFrameChg chg="mod modGraphic">
          <ac:chgData name="Julia Vieira" userId="a1f07a55-57bd-4131-9a1c-4ff51c02ad08" providerId="ADAL" clId="{247AB112-0C46-4E7C-98FC-AACA6735ACC0}" dt="2025-06-10T20:39:24.879" v="2090" actId="1076"/>
          <ac:graphicFrameMkLst>
            <pc:docMk/>
            <pc:sldMk cId="4215858832" sldId="295"/>
            <ac:graphicFrameMk id="3" creationId="{F184B10C-A192-77DA-90D3-FB45708077A2}"/>
          </ac:graphicFrameMkLst>
        </pc:graphicFrameChg>
      </pc:sldChg>
      <pc:sldChg chg="del">
        <pc:chgData name="Julia Vieira" userId="a1f07a55-57bd-4131-9a1c-4ff51c02ad08" providerId="ADAL" clId="{247AB112-0C46-4E7C-98FC-AACA6735ACC0}" dt="2025-06-06T20:50:47.017" v="385" actId="47"/>
        <pc:sldMkLst>
          <pc:docMk/>
          <pc:sldMk cId="3686237414" sldId="296"/>
        </pc:sldMkLst>
      </pc:sldChg>
      <pc:sldChg chg="modNotesTx">
        <pc:chgData name="Julia Vieira" userId="a1f07a55-57bd-4131-9a1c-4ff51c02ad08" providerId="ADAL" clId="{247AB112-0C46-4E7C-98FC-AACA6735ACC0}" dt="2025-06-10T21:24:17.028" v="2707" actId="20577"/>
        <pc:sldMkLst>
          <pc:docMk/>
          <pc:sldMk cId="3096501010" sldId="297"/>
        </pc:sldMkLst>
      </pc:sldChg>
      <pc:sldChg chg="del">
        <pc:chgData name="Julia Vieira" userId="a1f07a55-57bd-4131-9a1c-4ff51c02ad08" providerId="ADAL" clId="{247AB112-0C46-4E7C-98FC-AACA6735ACC0}" dt="2025-06-06T20:49:27.550" v="356" actId="47"/>
        <pc:sldMkLst>
          <pc:docMk/>
          <pc:sldMk cId="2448586973" sldId="304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2816463376" sldId="320"/>
        </pc:sldMkLst>
      </pc:sldChg>
      <pc:sldChg chg="del">
        <pc:chgData name="Julia Vieira" userId="a1f07a55-57bd-4131-9a1c-4ff51c02ad08" providerId="ADAL" clId="{247AB112-0C46-4E7C-98FC-AACA6735ACC0}" dt="2025-06-06T20:39:45.475" v="86" actId="2696"/>
        <pc:sldMkLst>
          <pc:docMk/>
          <pc:sldMk cId="3044686425" sldId="324"/>
        </pc:sldMkLst>
      </pc:sldChg>
      <pc:sldChg chg="modSp mod">
        <pc:chgData name="Julia Vieira" userId="a1f07a55-57bd-4131-9a1c-4ff51c02ad08" providerId="ADAL" clId="{247AB112-0C46-4E7C-98FC-AACA6735ACC0}" dt="2025-06-06T20:37:35.037" v="72" actId="20577"/>
        <pc:sldMkLst>
          <pc:docMk/>
          <pc:sldMk cId="1700871458" sldId="325"/>
        </pc:sldMkLst>
        <pc:spChg chg="mod">
          <ac:chgData name="Julia Vieira" userId="a1f07a55-57bd-4131-9a1c-4ff51c02ad08" providerId="ADAL" clId="{247AB112-0C46-4E7C-98FC-AACA6735ACC0}" dt="2025-06-06T20:37:35.037" v="72" actId="20577"/>
          <ac:spMkLst>
            <pc:docMk/>
            <pc:sldMk cId="1700871458" sldId="325"/>
            <ac:spMk id="2" creationId="{126FC8C6-4748-4E75-8087-77AF351318F8}"/>
          </ac:spMkLst>
        </pc:spChg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2579193504" sldId="332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1336814614" sldId="344"/>
        </pc:sldMkLst>
      </pc:sldChg>
      <pc:sldChg chg="del">
        <pc:chgData name="Julia Vieira" userId="a1f07a55-57bd-4131-9a1c-4ff51c02ad08" providerId="ADAL" clId="{247AB112-0C46-4E7C-98FC-AACA6735ACC0}" dt="2025-06-06T20:55:49.837" v="457" actId="47"/>
        <pc:sldMkLst>
          <pc:docMk/>
          <pc:sldMk cId="188444644" sldId="346"/>
        </pc:sldMkLst>
      </pc:sldChg>
      <pc:sldChg chg="modSp mod">
        <pc:chgData name="Julia Vieira" userId="a1f07a55-57bd-4131-9a1c-4ff51c02ad08" providerId="ADAL" clId="{247AB112-0C46-4E7C-98FC-AACA6735ACC0}" dt="2025-06-10T20:45:18.695" v="2301" actId="20577"/>
        <pc:sldMkLst>
          <pc:docMk/>
          <pc:sldMk cId="2554848529" sldId="347"/>
        </pc:sldMkLst>
        <pc:spChg chg="mod">
          <ac:chgData name="Julia Vieira" userId="a1f07a55-57bd-4131-9a1c-4ff51c02ad08" providerId="ADAL" clId="{247AB112-0C46-4E7C-98FC-AACA6735ACC0}" dt="2025-06-10T20:45:18.695" v="2301" actId="20577"/>
          <ac:spMkLst>
            <pc:docMk/>
            <pc:sldMk cId="2554848529" sldId="347"/>
            <ac:spMk id="9" creationId="{6DC4C4F3-E23E-46AD-9238-D713766AA710}"/>
          </ac:spMkLst>
        </pc:spChg>
      </pc:sldChg>
      <pc:sldChg chg="del">
        <pc:chgData name="Julia Vieira" userId="a1f07a55-57bd-4131-9a1c-4ff51c02ad08" providerId="ADAL" clId="{247AB112-0C46-4E7C-98FC-AACA6735ACC0}" dt="2025-06-06T20:50:47.017" v="385" actId="47"/>
        <pc:sldMkLst>
          <pc:docMk/>
          <pc:sldMk cId="245676857" sldId="348"/>
        </pc:sldMkLst>
      </pc:sldChg>
      <pc:sldChg chg="modSp mod">
        <pc:chgData name="Julia Vieira" userId="a1f07a55-57bd-4131-9a1c-4ff51c02ad08" providerId="ADAL" clId="{247AB112-0C46-4E7C-98FC-AACA6735ACC0}" dt="2025-06-10T20:46:38.737" v="2310" actId="1076"/>
        <pc:sldMkLst>
          <pc:docMk/>
          <pc:sldMk cId="85429360" sldId="349"/>
        </pc:sldMkLst>
        <pc:spChg chg="mod">
          <ac:chgData name="Julia Vieira" userId="a1f07a55-57bd-4131-9a1c-4ff51c02ad08" providerId="ADAL" clId="{247AB112-0C46-4E7C-98FC-AACA6735ACC0}" dt="2025-06-10T20:45:58.621" v="2302" actId="1076"/>
          <ac:spMkLst>
            <pc:docMk/>
            <pc:sldMk cId="85429360" sldId="349"/>
            <ac:spMk id="2" creationId="{251D2C3A-05AD-104B-B69B-7A2D91790429}"/>
          </ac:spMkLst>
        </pc:spChg>
        <pc:spChg chg="mod">
          <ac:chgData name="Julia Vieira" userId="a1f07a55-57bd-4131-9a1c-4ff51c02ad08" providerId="ADAL" clId="{247AB112-0C46-4E7C-98FC-AACA6735ACC0}" dt="2025-06-10T20:46:38.737" v="2310" actId="1076"/>
          <ac:spMkLst>
            <pc:docMk/>
            <pc:sldMk cId="85429360" sldId="349"/>
            <ac:spMk id="3" creationId="{1E6CA5BE-D585-A64D-8285-62F6972FCB57}"/>
          </ac:spMkLst>
        </pc:spChg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3306400810" sldId="353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2388131320" sldId="354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1337988307" sldId="355"/>
        </pc:sldMkLst>
      </pc:sldChg>
      <pc:sldChg chg="modSp del mod">
        <pc:chgData name="Julia Vieira" userId="a1f07a55-57bd-4131-9a1c-4ff51c02ad08" providerId="ADAL" clId="{247AB112-0C46-4E7C-98FC-AACA6735ACC0}" dt="2025-06-06T20:49:08.083" v="354" actId="47"/>
        <pc:sldMkLst>
          <pc:docMk/>
          <pc:sldMk cId="2754218704" sldId="363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1859143349" sldId="364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708344083" sldId="365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628617434" sldId="366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3558821887" sldId="367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2044250701" sldId="370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2874698155" sldId="371"/>
        </pc:sldMkLst>
      </pc:sldChg>
      <pc:sldChg chg="modSp mod">
        <pc:chgData name="Julia Vieira" userId="a1f07a55-57bd-4131-9a1c-4ff51c02ad08" providerId="ADAL" clId="{247AB112-0C46-4E7C-98FC-AACA6735ACC0}" dt="2025-06-10T20:43:39.912" v="2251" actId="20577"/>
        <pc:sldMkLst>
          <pc:docMk/>
          <pc:sldMk cId="2752661082" sldId="372"/>
        </pc:sldMkLst>
        <pc:spChg chg="mod">
          <ac:chgData name="Julia Vieira" userId="a1f07a55-57bd-4131-9a1c-4ff51c02ad08" providerId="ADAL" clId="{247AB112-0C46-4E7C-98FC-AACA6735ACC0}" dt="2025-06-10T20:37:38" v="2019" actId="14100"/>
          <ac:spMkLst>
            <pc:docMk/>
            <pc:sldMk cId="2752661082" sldId="372"/>
            <ac:spMk id="2" creationId="{6D2AF23B-F296-E949-8D32-A330843A78B5}"/>
          </ac:spMkLst>
        </pc:spChg>
        <pc:spChg chg="mod">
          <ac:chgData name="Julia Vieira" userId="a1f07a55-57bd-4131-9a1c-4ff51c02ad08" providerId="ADAL" clId="{247AB112-0C46-4E7C-98FC-AACA6735ACC0}" dt="2025-06-10T20:43:39.912" v="2251" actId="20577"/>
          <ac:spMkLst>
            <pc:docMk/>
            <pc:sldMk cId="2752661082" sldId="372"/>
            <ac:spMk id="3" creationId="{D7E0BEFC-AF1A-EB42-8047-A97B2FB0FB8D}"/>
          </ac:spMkLst>
        </pc:spChg>
      </pc:sldChg>
      <pc:sldChg chg="del">
        <pc:chgData name="Julia Vieira" userId="a1f07a55-57bd-4131-9a1c-4ff51c02ad08" providerId="ADAL" clId="{247AB112-0C46-4E7C-98FC-AACA6735ACC0}" dt="2025-06-06T20:39:45.475" v="86" actId="2696"/>
        <pc:sldMkLst>
          <pc:docMk/>
          <pc:sldMk cId="1880195654" sldId="374"/>
        </pc:sldMkLst>
      </pc:sldChg>
      <pc:sldChg chg="del">
        <pc:chgData name="Julia Vieira" userId="a1f07a55-57bd-4131-9a1c-4ff51c02ad08" providerId="ADAL" clId="{247AB112-0C46-4E7C-98FC-AACA6735ACC0}" dt="2025-06-06T20:39:45.475" v="86" actId="2696"/>
        <pc:sldMkLst>
          <pc:docMk/>
          <pc:sldMk cId="1009538199" sldId="376"/>
        </pc:sldMkLst>
      </pc:sldChg>
      <pc:sldChg chg="del">
        <pc:chgData name="Julia Vieira" userId="a1f07a55-57bd-4131-9a1c-4ff51c02ad08" providerId="ADAL" clId="{247AB112-0C46-4E7C-98FC-AACA6735ACC0}" dt="2025-06-06T20:39:45.475" v="86" actId="2696"/>
        <pc:sldMkLst>
          <pc:docMk/>
          <pc:sldMk cId="1606537314" sldId="377"/>
        </pc:sldMkLst>
      </pc:sldChg>
      <pc:sldChg chg="del">
        <pc:chgData name="Julia Vieira" userId="a1f07a55-57bd-4131-9a1c-4ff51c02ad08" providerId="ADAL" clId="{247AB112-0C46-4E7C-98FC-AACA6735ACC0}" dt="2025-06-06T20:39:45.475" v="86" actId="2696"/>
        <pc:sldMkLst>
          <pc:docMk/>
          <pc:sldMk cId="214589769" sldId="386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18374272" sldId="388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1196540062" sldId="389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478407926" sldId="390"/>
        </pc:sldMkLst>
      </pc:sldChg>
      <pc:sldChg chg="del">
        <pc:chgData name="Julia Vieira" userId="a1f07a55-57bd-4131-9a1c-4ff51c02ad08" providerId="ADAL" clId="{247AB112-0C46-4E7C-98FC-AACA6735ACC0}" dt="2025-06-06T20:43:59.418" v="343" actId="2696"/>
        <pc:sldMkLst>
          <pc:docMk/>
          <pc:sldMk cId="2750797374" sldId="391"/>
        </pc:sldMkLst>
      </pc:sldChg>
      <pc:sldChg chg="del">
        <pc:chgData name="Julia Vieira" userId="a1f07a55-57bd-4131-9a1c-4ff51c02ad08" providerId="ADAL" clId="{247AB112-0C46-4E7C-98FC-AACA6735ACC0}" dt="2025-06-06T20:46:53.356" v="349" actId="47"/>
        <pc:sldMkLst>
          <pc:docMk/>
          <pc:sldMk cId="1307197767" sldId="392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2218971530" sldId="396"/>
        </pc:sldMkLst>
      </pc:sldChg>
      <pc:sldChg chg="del">
        <pc:chgData name="Julia Vieira" userId="a1f07a55-57bd-4131-9a1c-4ff51c02ad08" providerId="ADAL" clId="{247AB112-0C46-4E7C-98FC-AACA6735ACC0}" dt="2025-06-06T20:46:53.356" v="349" actId="47"/>
        <pc:sldMkLst>
          <pc:docMk/>
          <pc:sldMk cId="543147137" sldId="397"/>
        </pc:sldMkLst>
      </pc:sldChg>
      <pc:sldChg chg="add del">
        <pc:chgData name="Julia Vieira" userId="a1f07a55-57bd-4131-9a1c-4ff51c02ad08" providerId="ADAL" clId="{247AB112-0C46-4E7C-98FC-AACA6735ACC0}" dt="2025-06-06T20:57:13.762" v="470" actId="47"/>
        <pc:sldMkLst>
          <pc:docMk/>
          <pc:sldMk cId="568989792" sldId="398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1207135819" sldId="399"/>
        </pc:sldMkLst>
      </pc:sldChg>
      <pc:sldChg chg="delSp modSp add mod">
        <pc:chgData name="Julia Vieira" userId="a1f07a55-57bd-4131-9a1c-4ff51c02ad08" providerId="ADAL" clId="{247AB112-0C46-4E7C-98FC-AACA6735ACC0}" dt="2025-06-06T20:57:08.564" v="469" actId="1076"/>
        <pc:sldMkLst>
          <pc:docMk/>
          <pc:sldMk cId="3435972798" sldId="399"/>
        </pc:sldMkLst>
        <pc:spChg chg="mod">
          <ac:chgData name="Julia Vieira" userId="a1f07a55-57bd-4131-9a1c-4ff51c02ad08" providerId="ADAL" clId="{247AB112-0C46-4E7C-98FC-AACA6735ACC0}" dt="2025-06-06T20:57:08.564" v="469" actId="1076"/>
          <ac:spMkLst>
            <pc:docMk/>
            <pc:sldMk cId="3435972798" sldId="399"/>
            <ac:spMk id="2" creationId="{3249FFDC-15DF-56AA-9C29-BFBBBEEAA3C8}"/>
          </ac:spMkLst>
        </pc:spChg>
      </pc:sldChg>
      <pc:sldChg chg="modSp mod">
        <pc:chgData name="Julia Vieira" userId="a1f07a55-57bd-4131-9a1c-4ff51c02ad08" providerId="ADAL" clId="{247AB112-0C46-4E7C-98FC-AACA6735ACC0}" dt="2025-06-10T20:29:54.621" v="1955" actId="1076"/>
        <pc:sldMkLst>
          <pc:docMk/>
          <pc:sldMk cId="575965880" sldId="400"/>
        </pc:sldMkLst>
        <pc:spChg chg="mod">
          <ac:chgData name="Julia Vieira" userId="a1f07a55-57bd-4131-9a1c-4ff51c02ad08" providerId="ADAL" clId="{247AB112-0C46-4E7C-98FC-AACA6735ACC0}" dt="2025-06-10T20:29:54.621" v="1955" actId="1076"/>
          <ac:spMkLst>
            <pc:docMk/>
            <pc:sldMk cId="575965880" sldId="400"/>
            <ac:spMk id="2" creationId="{8528E08D-BB12-4D7E-9BE2-C3C72B55440A}"/>
          </ac:spMkLst>
        </pc:spChg>
        <pc:spChg chg="mod">
          <ac:chgData name="Julia Vieira" userId="a1f07a55-57bd-4131-9a1c-4ff51c02ad08" providerId="ADAL" clId="{247AB112-0C46-4E7C-98FC-AACA6735ACC0}" dt="2025-06-10T20:29:51.958" v="1954" actId="1076"/>
          <ac:spMkLst>
            <pc:docMk/>
            <pc:sldMk cId="575965880" sldId="400"/>
            <ac:spMk id="3" creationId="{27F6909E-90D6-1110-858F-B332FD1BB5F1}"/>
          </ac:spMkLst>
        </pc:spChg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1543758406" sldId="400"/>
        </pc:sldMkLst>
      </pc:sldChg>
      <pc:sldChg chg="addSp modSp mod">
        <pc:chgData name="Julia Vieira" userId="a1f07a55-57bd-4131-9a1c-4ff51c02ad08" providerId="ADAL" clId="{247AB112-0C46-4E7C-98FC-AACA6735ACC0}" dt="2025-06-10T20:48:41.138" v="2315" actId="29295"/>
        <pc:sldMkLst>
          <pc:docMk/>
          <pc:sldMk cId="2968180543" sldId="401"/>
        </pc:sldMkLst>
        <pc:spChg chg="mod">
          <ac:chgData name="Julia Vieira" userId="a1f07a55-57bd-4131-9a1c-4ff51c02ad08" providerId="ADAL" clId="{247AB112-0C46-4E7C-98FC-AACA6735ACC0}" dt="2025-06-10T20:35:12.321" v="2006" actId="20577"/>
          <ac:spMkLst>
            <pc:docMk/>
            <pc:sldMk cId="2968180543" sldId="401"/>
            <ac:spMk id="3" creationId="{86AC8090-5E9A-8D63-534F-1467DE05D925}"/>
          </ac:spMkLst>
        </pc:spChg>
        <pc:picChg chg="mod">
          <ac:chgData name="Julia Vieira" userId="a1f07a55-57bd-4131-9a1c-4ff51c02ad08" providerId="ADAL" clId="{247AB112-0C46-4E7C-98FC-AACA6735ACC0}" dt="2025-06-10T20:48:41.138" v="2315" actId="29295"/>
          <ac:picMkLst>
            <pc:docMk/>
            <pc:sldMk cId="2968180543" sldId="401"/>
            <ac:picMk id="4" creationId="{15D8E4D5-AFC5-531D-AA00-0537066CA55A}"/>
          </ac:picMkLst>
        </pc:picChg>
        <pc:picChg chg="add mod modCrop">
          <ac:chgData name="Julia Vieira" userId="a1f07a55-57bd-4131-9a1c-4ff51c02ad08" providerId="ADAL" clId="{247AB112-0C46-4E7C-98FC-AACA6735ACC0}" dt="2025-06-10T20:48:35.020" v="2314" actId="29295"/>
          <ac:picMkLst>
            <pc:docMk/>
            <pc:sldMk cId="2968180543" sldId="401"/>
            <ac:picMk id="6" creationId="{A9DCF5F0-F292-0C5D-7FFB-E3C4922F28B4}"/>
          </ac:picMkLst>
        </pc:picChg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3661863794" sldId="401"/>
        </pc:sldMkLst>
      </pc:sldChg>
      <pc:sldChg chg="del">
        <pc:chgData name="Julia Vieira" userId="a1f07a55-57bd-4131-9a1c-4ff51c02ad08" providerId="ADAL" clId="{247AB112-0C46-4E7C-98FC-AACA6735ACC0}" dt="2025-06-06T20:47:55.932" v="350" actId="47"/>
        <pc:sldMkLst>
          <pc:docMk/>
          <pc:sldMk cId="338843276" sldId="402"/>
        </pc:sldMkLst>
      </pc:sldChg>
      <pc:sldChg chg="addSp modSp mod">
        <pc:chgData name="Julia Vieira" userId="a1f07a55-57bd-4131-9a1c-4ff51c02ad08" providerId="ADAL" clId="{247AB112-0C46-4E7C-98FC-AACA6735ACC0}" dt="2025-06-10T20:56:08.981" v="2706" actId="1076"/>
        <pc:sldMkLst>
          <pc:docMk/>
          <pc:sldMk cId="1488596134" sldId="402"/>
        </pc:sldMkLst>
        <pc:spChg chg="mod">
          <ac:chgData name="Julia Vieira" userId="a1f07a55-57bd-4131-9a1c-4ff51c02ad08" providerId="ADAL" clId="{247AB112-0C46-4E7C-98FC-AACA6735ACC0}" dt="2025-06-10T19:44:03.528" v="772" actId="1076"/>
          <ac:spMkLst>
            <pc:docMk/>
            <pc:sldMk cId="1488596134" sldId="402"/>
            <ac:spMk id="2" creationId="{C9909389-1C6D-5523-CA43-C1D1D2677A51}"/>
          </ac:spMkLst>
        </pc:spChg>
        <pc:spChg chg="mod">
          <ac:chgData name="Julia Vieira" userId="a1f07a55-57bd-4131-9a1c-4ff51c02ad08" providerId="ADAL" clId="{247AB112-0C46-4E7C-98FC-AACA6735ACC0}" dt="2025-06-10T19:47:24.899" v="818" actId="20577"/>
          <ac:spMkLst>
            <pc:docMk/>
            <pc:sldMk cId="1488596134" sldId="402"/>
            <ac:spMk id="3" creationId="{862E07D8-B14D-F9DF-3150-3D1324731D8E}"/>
          </ac:spMkLst>
        </pc:spChg>
        <pc:spChg chg="add">
          <ac:chgData name="Julia Vieira" userId="a1f07a55-57bd-4131-9a1c-4ff51c02ad08" providerId="ADAL" clId="{247AB112-0C46-4E7C-98FC-AACA6735ACC0}" dt="2025-06-10T19:40:38.860" v="760"/>
          <ac:spMkLst>
            <pc:docMk/>
            <pc:sldMk cId="1488596134" sldId="402"/>
            <ac:spMk id="4" creationId="{E993617B-BE5D-497B-CC03-A0315CAC80AF}"/>
          </ac:spMkLst>
        </pc:spChg>
        <pc:graphicFrameChg chg="add mod modGraphic">
          <ac:chgData name="Julia Vieira" userId="a1f07a55-57bd-4131-9a1c-4ff51c02ad08" providerId="ADAL" clId="{247AB112-0C46-4E7C-98FC-AACA6735ACC0}" dt="2025-06-10T20:56:08.981" v="2706" actId="1076"/>
          <ac:graphicFrameMkLst>
            <pc:docMk/>
            <pc:sldMk cId="1488596134" sldId="402"/>
            <ac:graphicFrameMk id="5" creationId="{4900A815-AC1F-182D-D1BC-804BD9F472F6}"/>
          </ac:graphicFrameMkLst>
        </pc:graphicFrameChg>
      </pc:sldChg>
      <pc:sldChg chg="modSp mod">
        <pc:chgData name="Julia Vieira" userId="a1f07a55-57bd-4131-9a1c-4ff51c02ad08" providerId="ADAL" clId="{247AB112-0C46-4E7C-98FC-AACA6735ACC0}" dt="2025-06-10T20:47:33.342" v="2312" actId="20577"/>
        <pc:sldMkLst>
          <pc:docMk/>
          <pc:sldMk cId="77440820" sldId="403"/>
        </pc:sldMkLst>
        <pc:spChg chg="mod">
          <ac:chgData name="Julia Vieira" userId="a1f07a55-57bd-4131-9a1c-4ff51c02ad08" providerId="ADAL" clId="{247AB112-0C46-4E7C-98FC-AACA6735ACC0}" dt="2025-06-10T20:47:33.342" v="2312" actId="20577"/>
          <ac:spMkLst>
            <pc:docMk/>
            <pc:sldMk cId="77440820" sldId="403"/>
            <ac:spMk id="3" creationId="{6E206D5E-05D8-43B1-66D6-982AEBC2E027}"/>
          </ac:spMkLst>
        </pc:spChg>
      </pc:sldChg>
      <pc:sldChg chg="addSp delSp modSp add mod">
        <pc:chgData name="Julia Vieira" userId="a1f07a55-57bd-4131-9a1c-4ff51c02ad08" providerId="ADAL" clId="{247AB112-0C46-4E7C-98FC-AACA6735ACC0}" dt="2025-06-10T20:42:38.744" v="2193" actId="20577"/>
        <pc:sldMkLst>
          <pc:docMk/>
          <pc:sldMk cId="780531359" sldId="404"/>
        </pc:sldMkLst>
        <pc:spChg chg="mod">
          <ac:chgData name="Julia Vieira" userId="a1f07a55-57bd-4131-9a1c-4ff51c02ad08" providerId="ADAL" clId="{247AB112-0C46-4E7C-98FC-AACA6735ACC0}" dt="2025-06-10T20:07:51.699" v="1766" actId="1076"/>
          <ac:spMkLst>
            <pc:docMk/>
            <pc:sldMk cId="780531359" sldId="404"/>
            <ac:spMk id="2" creationId="{743F48D8-6B92-A55D-9315-D428622E35EA}"/>
          </ac:spMkLst>
        </pc:spChg>
        <pc:spChg chg="del">
          <ac:chgData name="Julia Vieira" userId="a1f07a55-57bd-4131-9a1c-4ff51c02ad08" providerId="ADAL" clId="{247AB112-0C46-4E7C-98FC-AACA6735ACC0}" dt="2025-06-10T19:53:03.478" v="862" actId="478"/>
          <ac:spMkLst>
            <pc:docMk/>
            <pc:sldMk cId="780531359" sldId="404"/>
            <ac:spMk id="3" creationId="{ABD107A9-A6A6-CCDC-B58C-D51610DFC3E3}"/>
          </ac:spMkLst>
        </pc:spChg>
        <pc:spChg chg="add del mod">
          <ac:chgData name="Julia Vieira" userId="a1f07a55-57bd-4131-9a1c-4ff51c02ad08" providerId="ADAL" clId="{247AB112-0C46-4E7C-98FC-AACA6735ACC0}" dt="2025-06-10T19:53:13.823" v="865" actId="478"/>
          <ac:spMkLst>
            <pc:docMk/>
            <pc:sldMk cId="780531359" sldId="404"/>
            <ac:spMk id="6" creationId="{684F5BB9-6733-C4D9-F46A-2F73F32F3809}"/>
          </ac:spMkLst>
        </pc:spChg>
        <pc:spChg chg="add mod">
          <ac:chgData name="Julia Vieira" userId="a1f07a55-57bd-4131-9a1c-4ff51c02ad08" providerId="ADAL" clId="{247AB112-0C46-4E7C-98FC-AACA6735ACC0}" dt="2025-06-10T20:42:38.744" v="2193" actId="20577"/>
          <ac:spMkLst>
            <pc:docMk/>
            <pc:sldMk cId="780531359" sldId="404"/>
            <ac:spMk id="7" creationId="{4BA47B64-5345-C3E7-FB79-ABB393AC7965}"/>
          </ac:spMkLst>
        </pc:spChg>
        <pc:graphicFrameChg chg="del modGraphic">
          <ac:chgData name="Julia Vieira" userId="a1f07a55-57bd-4131-9a1c-4ff51c02ad08" providerId="ADAL" clId="{247AB112-0C46-4E7C-98FC-AACA6735ACC0}" dt="2025-06-10T19:53:11.499" v="864" actId="478"/>
          <ac:graphicFrameMkLst>
            <pc:docMk/>
            <pc:sldMk cId="780531359" sldId="404"/>
            <ac:graphicFrameMk id="5" creationId="{B2065F56-A276-44A6-3F1C-FCA1AD8CDD5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8ABDA-D9B9-4BE2-B45F-D17F62E74093}" type="datetimeFigureOut">
              <a:t>6/10/2025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69335F-C8DD-47F9-AF52-CC787C7F5269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5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889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57428-C07E-63D5-042B-3585FB4A9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184F28-99CE-2E93-3F39-058EC3D798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FD8C00-9D29-29DE-CDD1-783EEA9D8C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EBA2F-D70B-7507-6A6C-8CB1DE0B26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979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01C27F-9FC0-55D6-5D33-0F5E6A8D8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F41505-21D4-9769-AB8D-B4CEADF698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EACAF5-C55E-90F9-0187-DF64A3C458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9A4F5C-88C4-1155-A5D5-9A290036AA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9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AC415-7724-473A-F5AD-2EB46C699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763A0A-F8C5-9C9A-EE14-78755E00A6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8025866-CDC0-1BCE-24BB-D1AC4DB715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12F4E-1280-FB16-76F4-54269E9448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53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68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10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F3CA4-037A-EF25-348F-929046F10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5D66C0C-91E2-D279-4773-8D985029CF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E28B34-C9A6-EC50-B7FC-413205E72B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65ADC-C006-8C96-2828-362DD67B4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8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5BBB70-4FF3-1150-E17B-086079E4D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EE66A1-018D-F856-DB3C-09C5091281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F5A4C7-86A9-F05A-4AB0-D037982DE2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27A4C-7F30-903E-515D-E0C7E7CA39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77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08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06E8B-5266-0949-AF1D-E79AFF3EAC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227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3C428-75BD-0E3A-F1EF-00F60F9EE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8FB096-42C8-11D6-DE9F-17B9FF1861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1061C3-30AB-FDB3-06DE-6F285DFF81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3237"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C907E1-4A54-99DC-C8F9-0AD3F33CA3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C06E8B-5266-0949-AF1D-E79AFF3EAC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182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545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C06E8B-5266-0949-AF1D-E79AFF3EAC7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4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D1D04-4906-B0D6-A645-2702C0727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55E51-2B65-A5A9-AF41-AA740BD95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C4173-5BD2-D16A-6DE4-A8FE7909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2F9F4-59D2-79BE-A43C-4D848C448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B65DD-8CA8-D6D6-E4A9-F9C11B0EA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10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684F-BA6F-699E-5E40-6D95A51B9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F7CB57-2E41-01F3-EB4D-110478491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0544F-B893-96C0-A9CB-08F6464B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59C5D-DE8B-327B-8093-0BFCFB37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668C-16A8-8DA2-545C-1FF669AE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5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2BB07-7626-43ED-6A17-F93806A8E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8D202-3B3E-A868-898C-E5BAA928B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27AF8-A875-D3CA-5117-7058C017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F2FC-30EA-BB14-6A0B-9D97C143E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DBEE3-347A-6EC8-3533-19D828B62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66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D049-4CAC-5A39-6D27-1F21A640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AD904-66CE-0485-699D-47C724890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43A3C-86CD-1916-081B-922765E0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0F2D7-B679-98D4-6269-76DE4B943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33CE7-429A-F3CF-6588-9D99E418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65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6615-DF5E-C94A-1B27-2ACE6D8BC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6F806-3DEB-7020-5774-616F8475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0CC02-29B1-6225-B441-501DD058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4756F-8182-EB8D-337E-0502B18B8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DA474-BCAC-36E1-D582-1415AB26C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55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6E7A-DAE1-831F-2C3E-2FF797A2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FFAB5-2528-FF5B-7881-39C7594D4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152A02-491C-A567-1F0C-5D081DA04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2FB37-CAC7-5CBD-9F9C-1AD083AB9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00C5C-9F31-9D60-E8CC-8457AB9C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049A3-F3FD-7410-42D2-B12A14C5E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3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11CE-0BE3-E093-663B-80F10D6A0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610F8-0A9B-4CB7-DCA9-2336BC86A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13FA7-7FB9-209E-28A4-2253AD0015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AC75D8-06F9-9C63-080E-4CBD78E69E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87B060-1B37-A0D4-DC48-5806990D21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717C0-2B14-34EF-7696-95A6F3DD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50F113-D8DF-DC77-1CC8-37D6D6E62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9630E5-2C97-7B9B-5AE0-F912EAE7C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5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4E295-E846-E106-EE19-6EB3009F6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904C2-B46A-70A3-E598-A8D82A3F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3AD467-5871-B8EC-35E2-C7E409ED7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C4E0B9-5C54-BB4D-8BC3-F21D9589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1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8CECAF-3CBD-F7AD-204C-CFA4FE51E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C8B64-1E6A-0FAA-5B71-278DCFE82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9B379-7CE9-9B22-DB03-19FD3F3E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93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29FB1-175A-4301-BCEB-42D19238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7E84E-42CE-C517-7C1A-3D08B687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E587F5-A111-5CE1-1BB1-860D90BBF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9C7166-6775-65FD-3B39-66E4ED0E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3BCA67-A25F-98CF-249F-EC665FFE7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791C4-49E9-393E-BB8C-FEAA9633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7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BF257-F1DD-5940-9D48-8D9403926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F04A0A-0293-1010-8F9D-F4B8CDF519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669B11-1E73-FA69-A7AC-B73604664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429AF-0891-EC05-1FD2-3ADC998DE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2893C-1CD8-259A-2C19-3347879D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0F1CD-B598-2764-5C66-2D09A1E4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8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B77320-8B7D-FC38-B457-61F1D4EDB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787D8-0226-22E8-A53A-5CE17E084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79FBB-A35D-8E5E-6E03-7352302165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F1284-F22B-4C25-BE4B-B8CB19CDC16A}" type="datetimeFigureOut">
              <a:rPr lang="en-US" smtClean="0"/>
              <a:t>6/10/2025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51FF8-F5DC-3A2F-6674-1A8366F09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74A5D-2CEF-3647-0F76-D740C9CAC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07A8-C953-4E72-9578-C1A4728E3D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68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C8C6-4748-4E75-8087-77AF35131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97" y="5328919"/>
            <a:ext cx="10930606" cy="109407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56</a:t>
            </a:r>
            <a:r>
              <a:rPr lang="en-US" sz="4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th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 NCDA Annual Conference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Best Practices for your Action Plan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Salt Lake City, UT | June 11 </a:t>
            </a:r>
          </a:p>
        </p:txBody>
      </p:sp>
    </p:spTree>
    <p:extLst>
      <p:ext uri="{BB962C8B-B14F-4D97-AF65-F5344CB8AC3E}">
        <p14:creationId xmlns:p14="http://schemas.microsoft.com/office/powerpoint/2010/main" val="1700871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AF23B-F296-E949-8D32-A330843A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395" y="247064"/>
            <a:ext cx="10515600" cy="654378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Scoring Committee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0BEFC-AF1A-EB42-8047-A97B2FB0F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448" y="1038929"/>
            <a:ext cx="5307291" cy="333902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Fiscal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Affordable Housing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Children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Neighborhood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Homeless Project Manager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Criminal Justice Policy Coordinator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Compliance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D2874F"/>
                </a:solidFill>
              </a:rPr>
              <a:t>Continuum of Care Representative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D2874F"/>
                </a:solidFill>
              </a:rPr>
              <a:t>Housing Authority Representative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97DFE1-BDCE-FA5F-2458-FD78DAC0A6C0}"/>
              </a:ext>
            </a:extLst>
          </p:cNvPr>
          <p:cNvSpPr txBox="1"/>
          <p:nvPr/>
        </p:nvSpPr>
        <p:spPr>
          <a:xfrm>
            <a:off x="1085296" y="4406230"/>
            <a:ext cx="111067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/>
              <a:t>Future Improvements during the application process: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Hold a second online Application Workshop session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Hold a Q&amp;A session during the application period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Have applicants present to the Scoring Committee on their projects </a:t>
            </a:r>
          </a:p>
          <a:p>
            <a:pPr lvl="1"/>
            <a:r>
              <a:rPr lang="en-US" sz="2400" dirty="0"/>
              <a:t>	(5-10 min presentations)</a:t>
            </a:r>
          </a:p>
        </p:txBody>
      </p:sp>
    </p:spTree>
    <p:extLst>
      <p:ext uri="{BB962C8B-B14F-4D97-AF65-F5344CB8AC3E}">
        <p14:creationId xmlns:p14="http://schemas.microsoft.com/office/powerpoint/2010/main" val="1339046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AF23B-F296-E949-8D32-A330843A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129" y="371268"/>
            <a:ext cx="10483543" cy="929999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Projects</a:t>
            </a:r>
            <a:br>
              <a:rPr lang="en-US" sz="4900" b="1" dirty="0"/>
            </a:br>
            <a:r>
              <a:rPr lang="en-US" sz="4900" b="1" dirty="0"/>
              <a:t>  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0BEFC-AF1A-EB42-8047-A97B2FB0F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766" y="927034"/>
            <a:ext cx="10544962" cy="3794031"/>
          </a:xfrm>
        </p:spPr>
        <p:txBody>
          <a:bodyPr>
            <a:noAutofit/>
          </a:bodyPr>
          <a:lstStyle/>
          <a:p>
            <a:pPr lvl="1"/>
            <a:r>
              <a:rPr lang="en-US" sz="2800" dirty="0">
                <a:solidFill>
                  <a:schemeClr val="tx2"/>
                </a:solidFill>
              </a:rPr>
              <a:t>Community Development Division presents the recommendations to the Board of County Commissioners for initial vote</a:t>
            </a:r>
          </a:p>
          <a:p>
            <a:pPr lvl="1"/>
            <a:r>
              <a:rPr lang="en-US" sz="2800" u="sng" dirty="0">
                <a:solidFill>
                  <a:schemeClr val="tx2"/>
                </a:solidFill>
              </a:rPr>
              <a:t>Suggestion on what works for our program:</a:t>
            </a:r>
            <a:endParaRPr lang="en-US" sz="2800" dirty="0">
              <a:solidFill>
                <a:schemeClr val="tx2"/>
              </a:solidFill>
            </a:endParaRP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Be attuned to your Board’s priorities</a:t>
            </a: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Present project information in a concise and digestible way</a:t>
            </a:r>
          </a:p>
          <a:p>
            <a:pPr lvl="3"/>
            <a:r>
              <a:rPr lang="en-US" sz="2200" dirty="0">
                <a:solidFill>
                  <a:schemeClr val="tx2"/>
                </a:solidFill>
              </a:rPr>
              <a:t>Brief description</a:t>
            </a:r>
          </a:p>
          <a:p>
            <a:pPr lvl="3"/>
            <a:r>
              <a:rPr lang="en-US" sz="2200" dirty="0">
                <a:solidFill>
                  <a:schemeClr val="tx2"/>
                </a:solidFill>
              </a:rPr>
              <a:t>Eligibility</a:t>
            </a:r>
          </a:p>
          <a:p>
            <a:pPr lvl="3"/>
            <a:r>
              <a:rPr lang="en-US" sz="2200" dirty="0">
                <a:solidFill>
                  <a:schemeClr val="tx2"/>
                </a:solidFill>
              </a:rPr>
              <a:t>Targeted outcome (Goal Outcome Indicator / Matrix Code exercise)</a:t>
            </a:r>
          </a:p>
          <a:p>
            <a:pPr lvl="3"/>
            <a:r>
              <a:rPr lang="en-US" sz="2200" dirty="0">
                <a:solidFill>
                  <a:schemeClr val="tx2"/>
                </a:solidFill>
              </a:rPr>
              <a:t>Past year funding/current request/suggested award</a:t>
            </a: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Present denied projects based on non-compliance with grant requirements or unavailability of funding.</a:t>
            </a: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Include alternate projects in case any selected project cannot move forward</a:t>
            </a:r>
          </a:p>
          <a:p>
            <a:pPr lvl="1"/>
            <a:endParaRPr lang="en-US" sz="3200" dirty="0">
              <a:solidFill>
                <a:schemeClr val="tx2"/>
              </a:solidFill>
            </a:endParaRPr>
          </a:p>
          <a:p>
            <a:pPr lvl="1"/>
            <a:endParaRPr lang="en-US" sz="3600" dirty="0">
              <a:solidFill>
                <a:schemeClr val="tx2"/>
              </a:solidFill>
            </a:endParaRPr>
          </a:p>
          <a:p>
            <a:pPr lvl="1"/>
            <a:endParaRPr lang="en-US" sz="3600" dirty="0">
              <a:solidFill>
                <a:schemeClr val="tx2"/>
              </a:solidFill>
            </a:endParaRPr>
          </a:p>
          <a:p>
            <a:pPr lvl="1"/>
            <a:endParaRPr lang="en-US" sz="3600" dirty="0">
              <a:solidFill>
                <a:schemeClr val="tx2"/>
              </a:solidFill>
            </a:endParaRPr>
          </a:p>
          <a:p>
            <a:pPr lvl="1"/>
            <a:endParaRPr lang="en-US" sz="3600" dirty="0">
              <a:solidFill>
                <a:schemeClr val="tx2"/>
              </a:solidFill>
            </a:endParaRPr>
          </a:p>
          <a:p>
            <a:pPr lvl="1"/>
            <a:endParaRPr lang="en-US" sz="3600" dirty="0">
              <a:solidFill>
                <a:schemeClr val="tx2"/>
              </a:solidFill>
            </a:endParaRPr>
          </a:p>
          <a:p>
            <a:pPr lvl="1"/>
            <a:endParaRPr lang="en-US" altLang="en-US" sz="3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413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C64FB-C99D-1BD9-6839-069C0C412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8E08D-BB12-4D7E-9BE2-C3C72B554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7" y="171888"/>
            <a:ext cx="10515600" cy="86950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Action Plan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6909E-90D6-1110-858F-B332FD1BB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673" y="1041393"/>
            <a:ext cx="10948901" cy="5716664"/>
          </a:xfrm>
        </p:spPr>
        <p:txBody>
          <a:bodyPr>
            <a:normAutofit/>
          </a:bodyPr>
          <a:lstStyle/>
          <a:p>
            <a:r>
              <a:rPr lang="en-US" sz="3200" dirty="0"/>
              <a:t>Projects are included in the Draft Annual Action Plan following the Board’s initial approval</a:t>
            </a:r>
          </a:p>
          <a:p>
            <a:r>
              <a:rPr lang="en-US" sz="3200" dirty="0"/>
              <a:t>Required coordination with CoC and Housing Authority may be achieved by including representatives on the Application Scoring Committee, and consulting with their Board/leadership council during consultation</a:t>
            </a:r>
          </a:p>
          <a:p>
            <a:r>
              <a:rPr lang="en-US" sz="3200" dirty="0"/>
              <a:t>Request their assistance when drafting narratives for </a:t>
            </a:r>
            <a:r>
              <a:rPr lang="en-US" sz="3200" b="1" u="none" strike="noStrike" dirty="0">
                <a:solidFill>
                  <a:srgbClr val="D2874F"/>
                </a:solidFill>
                <a:effectLst/>
              </a:rPr>
              <a:t>AP-60 Public Housing</a:t>
            </a:r>
            <a:r>
              <a:rPr lang="en-US" sz="3200" u="none" strike="noStrike" dirty="0">
                <a:solidFill>
                  <a:schemeClr val="bg1"/>
                </a:solidFill>
                <a:effectLst/>
              </a:rPr>
              <a:t>, </a:t>
            </a:r>
            <a:r>
              <a:rPr lang="en-US" sz="3200" b="1" u="none" strike="noStrike" dirty="0">
                <a:solidFill>
                  <a:srgbClr val="D2874F"/>
                </a:solidFill>
                <a:effectLst/>
              </a:rPr>
              <a:t>AP-65 Homeless and Other Special Needs Activities </a:t>
            </a:r>
            <a:r>
              <a:rPr lang="en-US" sz="3200" b="1" u="none" strike="noStrike" dirty="0">
                <a:solidFill>
                  <a:schemeClr val="bg1"/>
                </a:solidFill>
                <a:effectLst/>
              </a:rPr>
              <a:t>&amp;</a:t>
            </a:r>
            <a:r>
              <a:rPr lang="en-US" sz="3200" b="1" u="none" strike="noStrike" dirty="0">
                <a:solidFill>
                  <a:srgbClr val="D2874F"/>
                </a:solidFill>
                <a:effectLst/>
              </a:rPr>
              <a:t> AP-90 Program Specific Requirements</a:t>
            </a:r>
            <a:endParaRPr lang="en-US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75965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35682-455C-F884-EBE7-1FCF543B6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2CFE1-01A9-EFFA-120F-0B30443C4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653" y="271831"/>
            <a:ext cx="10515600" cy="869505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30-Day Public Comment Period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C8090-5E9A-8D63-534F-1467DE05D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382" y="987664"/>
            <a:ext cx="10948901" cy="5716664"/>
          </a:xfrm>
        </p:spPr>
        <p:txBody>
          <a:bodyPr>
            <a:normAutofit/>
          </a:bodyPr>
          <a:lstStyle/>
          <a:p>
            <a:r>
              <a:rPr lang="en-US" sz="3200" dirty="0"/>
              <a:t>Draft Annual Action Plan is released for 30-day public comment period</a:t>
            </a:r>
          </a:p>
          <a:p>
            <a:r>
              <a:rPr lang="en-US" sz="3200" dirty="0"/>
              <a:t>Post a notice on your website, newspaper, and send it to your mailing list</a:t>
            </a:r>
          </a:p>
          <a:p>
            <a:r>
              <a:rPr lang="en-US" sz="3200" dirty="0"/>
              <a:t>Make the plan available at the </a:t>
            </a:r>
            <a:r>
              <a:rPr lang="en-US" sz="2800" dirty="0"/>
              <a:t>Website and paper copies at local Libraries</a:t>
            </a:r>
          </a:p>
          <a:p>
            <a:r>
              <a:rPr lang="en-US" sz="2800" dirty="0"/>
              <a:t>Intentional outreach for comments:</a:t>
            </a:r>
          </a:p>
          <a:p>
            <a:pPr lvl="1"/>
            <a:r>
              <a:rPr lang="en-US" dirty="0"/>
              <a:t>Traditional methods: phone, letter, email &amp; fax</a:t>
            </a:r>
          </a:p>
          <a:p>
            <a:pPr lvl="1"/>
            <a:r>
              <a:rPr lang="en-US" dirty="0"/>
              <a:t>Comment boxes next to paper copies of draft Plans</a:t>
            </a:r>
          </a:p>
          <a:p>
            <a:pPr lvl="1"/>
            <a:r>
              <a:rPr lang="en-US" dirty="0"/>
              <a:t>Online survey and QR code for easy access: </a:t>
            </a:r>
          </a:p>
          <a:p>
            <a:pPr lvl="1"/>
            <a:endParaRPr lang="en-US" dirty="0"/>
          </a:p>
        </p:txBody>
      </p:sp>
      <p:pic>
        <p:nvPicPr>
          <p:cNvPr id="4" name="Picture 3" descr="Qr code&#10;&#10;AI-generated content may be incorrect.">
            <a:extLst>
              <a:ext uri="{FF2B5EF4-FFF2-40B4-BE49-F238E27FC236}">
                <a16:creationId xmlns:a16="http://schemas.microsoft.com/office/drawing/2014/main" id="{15D8E4D5-AFC5-531D-AA00-0537066CA55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647" y="5451271"/>
            <a:ext cx="1134898" cy="1134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picture containing text, brick&#10;&#10;AI-generated content may be incorrect.">
            <a:extLst>
              <a:ext uri="{FF2B5EF4-FFF2-40B4-BE49-F238E27FC236}">
                <a16:creationId xmlns:a16="http://schemas.microsoft.com/office/drawing/2014/main" id="{A9DCF5F0-F292-0C5D-7FFB-E3C4922F28B4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59" t="23708" r="6761"/>
          <a:stretch/>
        </p:blipFill>
        <p:spPr>
          <a:xfrm>
            <a:off x="9602871" y="3782248"/>
            <a:ext cx="1682086" cy="265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80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BBB3DB-D59E-5C64-5DBF-E790C9B4B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194E-2DAC-BA44-3E8A-EBC78CE08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3" y="292434"/>
            <a:ext cx="10515600" cy="86950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Action Plan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06D5E-05D8-43B1-66D6-982AEBC2E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423" y="1161939"/>
            <a:ext cx="10948901" cy="5716664"/>
          </a:xfrm>
        </p:spPr>
        <p:txBody>
          <a:bodyPr>
            <a:normAutofit/>
          </a:bodyPr>
          <a:lstStyle/>
          <a:p>
            <a:r>
              <a:rPr lang="en-US" sz="3200" dirty="0"/>
              <a:t>Final Public Hearing and Plan Adoption with the Board after the 30-day public comment period</a:t>
            </a:r>
          </a:p>
          <a:p>
            <a:r>
              <a:rPr lang="en-US" sz="3200" dirty="0"/>
              <a:t>Present a brief overview of the Plan and describe any comments received</a:t>
            </a:r>
          </a:p>
          <a:p>
            <a:r>
              <a:rPr lang="en-US" sz="3200" dirty="0"/>
              <a:t>Board to vote on adopting the Plan and authorizing submission to HUD</a:t>
            </a:r>
          </a:p>
          <a:p>
            <a:pPr lvl="1"/>
            <a:r>
              <a:rPr lang="en-US" sz="2800" u="sng" dirty="0">
                <a:solidFill>
                  <a:schemeClr val="tx2"/>
                </a:solidFill>
              </a:rPr>
              <a:t>Suggestion on what works for our program:</a:t>
            </a:r>
            <a:endParaRPr lang="en-US" sz="2800" dirty="0">
              <a:solidFill>
                <a:schemeClr val="tx2"/>
              </a:solidFill>
            </a:endParaRPr>
          </a:p>
          <a:p>
            <a:pPr lvl="2"/>
            <a:r>
              <a:rPr lang="en-US" sz="2400" dirty="0">
                <a:solidFill>
                  <a:schemeClr val="tx2"/>
                </a:solidFill>
              </a:rPr>
              <a:t>Resolution approving the projects also authorizing the Director or appointee to approve ERR, execute agreements and amendments, to streamline project/activity implementation and avoid always having to go back to the Board for minor changes to specific activities</a:t>
            </a:r>
          </a:p>
          <a:p>
            <a:endParaRPr lang="en-US" sz="3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7440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ECBE-9173-4944-B011-C2689996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987" y="3063023"/>
            <a:ext cx="8671789" cy="109672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/>
              <a:t>Questions</a:t>
            </a:r>
            <a:br>
              <a:rPr lang="en-US" sz="4900" b="1" dirty="0"/>
            </a:br>
            <a:r>
              <a:rPr lang="en-US" sz="4900" b="1" dirty="0"/>
              <a:t>Contact Julia Vieira</a:t>
            </a:r>
            <a:br>
              <a:rPr lang="en-US" sz="4900" b="1" dirty="0"/>
            </a:br>
            <a:r>
              <a:rPr lang="en-US" sz="4900" b="1" dirty="0"/>
              <a:t>Julia.Vieira@mymanatee.org</a:t>
            </a:r>
            <a:br>
              <a:rPr lang="en-US" sz="4900" b="1" dirty="0"/>
            </a:br>
            <a:r>
              <a:rPr lang="en-US" sz="4900" b="1" dirty="0"/>
              <a:t>(941) 748-4501 Ext. 1266</a:t>
            </a:r>
            <a:endParaRPr lang="en-US" sz="31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2304C7-B956-4486-9294-804AD592CD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C0504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968" y="683596"/>
            <a:ext cx="1661627" cy="141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50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D2C3A-05AD-104B-B69B-7A2D91790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673" y="441967"/>
            <a:ext cx="10515600" cy="86950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CA5BE-D585-A64D-8285-62F6972FC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367" y="1465128"/>
            <a:ext cx="10948901" cy="5716664"/>
          </a:xfrm>
        </p:spPr>
        <p:txBody>
          <a:bodyPr>
            <a:normAutofit/>
          </a:bodyPr>
          <a:lstStyle/>
          <a:p>
            <a:r>
              <a:rPr lang="en-US" sz="3200" dirty="0"/>
              <a:t>One-year plan to allocate federal funding from HUD</a:t>
            </a:r>
          </a:p>
          <a:p>
            <a:r>
              <a:rPr lang="en-US" sz="3200" dirty="0"/>
              <a:t>Identifies projects to be funded during the Program Year </a:t>
            </a:r>
            <a:r>
              <a:rPr lang="en-US" sz="2800" b="1" dirty="0"/>
              <a:t>(Oct. 1, 2025 – Sept. 30, 2026)</a:t>
            </a:r>
          </a:p>
          <a:p>
            <a:r>
              <a:rPr lang="en-US" sz="3200" dirty="0"/>
              <a:t>Projects are selected based on funding eligibility and the </a:t>
            </a:r>
            <a:r>
              <a:rPr lang="en-US" sz="3200" u="sng" dirty="0"/>
              <a:t>five-year goals and priority needs</a:t>
            </a:r>
            <a:r>
              <a:rPr lang="en-US" sz="3200" dirty="0"/>
              <a:t> of the Consolidated Plan</a:t>
            </a:r>
          </a:p>
        </p:txBody>
      </p:sp>
    </p:spTree>
    <p:extLst>
      <p:ext uri="{BB962C8B-B14F-4D97-AF65-F5344CB8AC3E}">
        <p14:creationId xmlns:p14="http://schemas.microsoft.com/office/powerpoint/2010/main" val="8542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88096-ED50-D03F-A71E-2634F55B7F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09389-1C6D-5523-CA43-C1D1D267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64" y="210270"/>
            <a:ext cx="10515600" cy="86950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Action Plan IDIS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E07D8-B14D-F9DF-3150-3D1324731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549" y="993788"/>
            <a:ext cx="10948901" cy="50507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The AAP in IDIS has 17 sections</a:t>
            </a:r>
            <a:endParaRPr lang="en-US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900A815-AC1F-182D-D1BC-804BD9F47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127254"/>
              </p:ext>
            </p:extLst>
          </p:nvPr>
        </p:nvGraphicFramePr>
        <p:xfrm>
          <a:off x="2538499" y="1662942"/>
          <a:ext cx="7115000" cy="4849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2792">
                  <a:extLst>
                    <a:ext uri="{9D8B030D-6E8A-4147-A177-3AD203B41FA5}">
                      <a16:colId xmlns:a16="http://schemas.microsoft.com/office/drawing/2014/main" val="1886483466"/>
                    </a:ext>
                  </a:extLst>
                </a:gridCol>
                <a:gridCol w="6302208">
                  <a:extLst>
                    <a:ext uri="{9D8B030D-6E8A-4147-A177-3AD203B41FA5}">
                      <a16:colId xmlns:a16="http://schemas.microsoft.com/office/drawing/2014/main" val="2928211321"/>
                    </a:ext>
                  </a:extLst>
                </a:gridCol>
              </a:tblGrid>
              <a:tr h="28526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SETUP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AD-26 Administration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4576260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AD-50 Verify Grantee/PJ Information in IDIS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6798498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  AD-55 Verify Grantee/PJ - Program Contacts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6033306"/>
                  </a:ext>
                </a:extLst>
              </a:tr>
              <a:tr h="285267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PROCESS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AP-05 Executive Summary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143924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  PR-05 Lead &amp; Responsible Agencies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9329800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D2874F"/>
                          </a:solidFill>
                          <a:effectLst/>
                        </a:rPr>
                        <a:t>   </a:t>
                      </a:r>
                      <a:r>
                        <a:rPr lang="en-US" sz="1800" b="1" u="none" strike="noStrike" dirty="0">
                          <a:solidFill>
                            <a:srgbClr val="D2874F"/>
                          </a:solidFill>
                          <a:effectLst/>
                        </a:rPr>
                        <a:t>AP-10 Consultation</a:t>
                      </a:r>
                      <a:endParaRPr lang="en-US" sz="1800" b="1" i="0" u="none" strike="noStrike" dirty="0">
                        <a:solidFill>
                          <a:srgbClr val="D2874F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438908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D2874F"/>
                          </a:solidFill>
                          <a:effectLst/>
                        </a:rPr>
                        <a:t>   </a:t>
                      </a:r>
                      <a:r>
                        <a:rPr lang="en-US" sz="1800" b="1" u="none" strike="noStrike" dirty="0">
                          <a:solidFill>
                            <a:srgbClr val="D2874F"/>
                          </a:solidFill>
                          <a:effectLst/>
                        </a:rPr>
                        <a:t>AP-12 Participation</a:t>
                      </a:r>
                      <a:endParaRPr lang="en-US" sz="1800" b="1" i="0" u="none" strike="noStrike" dirty="0">
                        <a:solidFill>
                          <a:srgbClr val="D2874F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416175"/>
                  </a:ext>
                </a:extLst>
              </a:tr>
              <a:tr h="285267">
                <a:tc row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</a:rPr>
                        <a:t>ANNUAL ACTION PLAN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vert="vert27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AP-15 Expected Resources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086400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</a:t>
                      </a:r>
                      <a:r>
                        <a:rPr lang="en-US" sz="1800" u="none" strike="noStrike" dirty="0">
                          <a:solidFill>
                            <a:srgbClr val="B2DEE0"/>
                          </a:solidFill>
                          <a:effectLst/>
                        </a:rPr>
                        <a:t>AP-20 Annual Goals and Objectives</a:t>
                      </a:r>
                      <a:endParaRPr lang="en-US" sz="1800" b="0" i="0" u="none" strike="noStrike" dirty="0">
                        <a:solidFill>
                          <a:srgbClr val="B2DEE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7707558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</a:t>
                      </a:r>
                      <a:r>
                        <a:rPr lang="en-US" sz="1800" b="1" u="none" strike="noStrike" dirty="0">
                          <a:solidFill>
                            <a:srgbClr val="D2874F"/>
                          </a:solidFill>
                          <a:effectLst/>
                        </a:rPr>
                        <a:t>AP-35 Projects</a:t>
                      </a:r>
                      <a:endParaRPr lang="en-US" sz="1800" b="1" i="0" u="none" strike="noStrike" dirty="0">
                        <a:solidFill>
                          <a:srgbClr val="D2874F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512245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B2DEE0"/>
                          </a:solidFill>
                          <a:effectLst/>
                        </a:rPr>
                        <a:t>   AP-50 Geographic Distribution</a:t>
                      </a:r>
                      <a:endParaRPr lang="en-US" sz="1800" b="0" i="0" u="none" strike="noStrike" dirty="0">
                        <a:solidFill>
                          <a:srgbClr val="B2DEE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174825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rgbClr val="B2DEE0"/>
                          </a:solidFill>
                          <a:effectLst/>
                        </a:rPr>
                        <a:t>   AP-55 Affordable Housing</a:t>
                      </a:r>
                      <a:endParaRPr lang="en-US" sz="1800" b="0" i="0" u="none" strike="noStrike" dirty="0">
                        <a:solidFill>
                          <a:srgbClr val="B2DEE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279438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D2874F"/>
                          </a:solidFill>
                          <a:effectLst/>
                        </a:rPr>
                        <a:t>   AP-60 Public Housing</a:t>
                      </a:r>
                      <a:endParaRPr lang="en-US" sz="1800" b="1" i="0" u="none" strike="noStrike" dirty="0">
                        <a:solidFill>
                          <a:srgbClr val="D2874F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627292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solidFill>
                            <a:srgbClr val="D2874F"/>
                          </a:solidFill>
                          <a:effectLst/>
                        </a:rPr>
                        <a:t>   AP-65 Homeless and Other Special Needs Activities</a:t>
                      </a:r>
                      <a:endParaRPr lang="en-US" sz="1800" b="1" i="0" u="none" strike="noStrike" dirty="0">
                        <a:solidFill>
                          <a:srgbClr val="D2874F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153595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AP-75 Barriers to affordable housing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207134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   AP-85 Other Actions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510695"/>
                  </a:ext>
                </a:extLst>
              </a:tr>
              <a:tr h="285267"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   </a:t>
                      </a:r>
                      <a:r>
                        <a:rPr lang="en-US" sz="1800" b="1" u="none" strike="noStrike" dirty="0">
                          <a:solidFill>
                            <a:srgbClr val="D2874F"/>
                          </a:solidFill>
                          <a:effectLst/>
                        </a:rPr>
                        <a:t>AP-90 Program Specific Requirements</a:t>
                      </a:r>
                      <a:endParaRPr lang="en-US" sz="1800" b="1" i="0" u="none" strike="noStrike" dirty="0">
                        <a:solidFill>
                          <a:srgbClr val="D2874F"/>
                        </a:solidFill>
                        <a:effectLst/>
                        <a:latin typeface="Open sans" panose="020B060603050402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127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59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799A1-86D1-1413-BFC2-EF16D429E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F48D8-6B92-A55D-9315-D428622E3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1" y="194297"/>
            <a:ext cx="10515600" cy="86950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Consultation and Participation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BA47B64-5345-C3E7-FB79-ABB393AC7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790" y="931066"/>
            <a:ext cx="10948901" cy="5716664"/>
          </a:xfrm>
        </p:spPr>
        <p:txBody>
          <a:bodyPr>
            <a:normAutofit/>
          </a:bodyPr>
          <a:lstStyle/>
          <a:p>
            <a:r>
              <a:rPr lang="en-US" sz="2400" dirty="0"/>
              <a:t>Develop mailing lists to inform partnering agencies and residents of opportunities to participate</a:t>
            </a:r>
            <a:endParaRPr lang="en-US" sz="2000" b="1" dirty="0"/>
          </a:p>
          <a:p>
            <a:r>
              <a:rPr lang="en-US" sz="2400" dirty="0"/>
              <a:t>Leverage social media and the County newsletter</a:t>
            </a:r>
          </a:p>
          <a:p>
            <a:r>
              <a:rPr lang="en-US" sz="2400" dirty="0"/>
              <a:t>Foster a good relationship with the local Housing Authority and the Continuum of Care.</a:t>
            </a:r>
          </a:p>
          <a:p>
            <a:r>
              <a:rPr lang="en-US" sz="2400" u="sng" dirty="0">
                <a:solidFill>
                  <a:schemeClr val="tx2"/>
                </a:solidFill>
              </a:rPr>
              <a:t>Suggestions on what works for our program: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Conduct community meetings to obtain input on needed projects early on: </a:t>
            </a:r>
          </a:p>
          <a:p>
            <a:pPr lvl="2"/>
            <a:r>
              <a:rPr lang="en-US" sz="2200" dirty="0">
                <a:solidFill>
                  <a:schemeClr val="tx2"/>
                </a:solidFill>
              </a:rPr>
              <a:t>Housing Authority Board Meeting</a:t>
            </a:r>
          </a:p>
          <a:p>
            <a:pPr lvl="2"/>
            <a:r>
              <a:rPr lang="en-US" sz="2200" dirty="0">
                <a:solidFill>
                  <a:schemeClr val="tx2"/>
                </a:solidFill>
              </a:rPr>
              <a:t>Affordable Housing Advisory Board</a:t>
            </a:r>
          </a:p>
          <a:p>
            <a:pPr lvl="2"/>
            <a:r>
              <a:rPr lang="en-US" sz="2200" dirty="0">
                <a:solidFill>
                  <a:schemeClr val="tx2"/>
                </a:solidFill>
              </a:rPr>
              <a:t>Homeless services providers’ monthly meetings/CoC Leadership meetings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Combine Public Hearing with Application Workshop 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Focus group with other City/County Depts/Divisions that serve our target population and low-income neighborhoods (health services, public safety, schools, DPW…)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3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1ECBE-9173-4944-B011-C2689996B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2" y="333943"/>
            <a:ext cx="11363116" cy="783573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AAP Process Schedule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84B10C-A192-77DA-90D3-FB45708077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966069"/>
              </p:ext>
            </p:extLst>
          </p:nvPr>
        </p:nvGraphicFramePr>
        <p:xfrm>
          <a:off x="658902" y="1349220"/>
          <a:ext cx="10397358" cy="41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64">
                  <a:extLst>
                    <a:ext uri="{9D8B030D-6E8A-4147-A177-3AD203B41FA5}">
                      <a16:colId xmlns:a16="http://schemas.microsoft.com/office/drawing/2014/main" val="3171959812"/>
                    </a:ext>
                  </a:extLst>
                </a:gridCol>
                <a:gridCol w="7866994">
                  <a:extLst>
                    <a:ext uri="{9D8B030D-6E8A-4147-A177-3AD203B41FA5}">
                      <a16:colId xmlns:a16="http://schemas.microsoft.com/office/drawing/2014/main" val="2474340539"/>
                    </a:ext>
                  </a:extLst>
                </a:gridCol>
              </a:tblGrid>
              <a:tr h="3681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January - March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Community Meetings &amp; Focus Groups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854100"/>
                  </a:ext>
                </a:extLst>
              </a:tr>
              <a:tr h="368184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3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Hearing &amp; Grant Application Workshop 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160550"/>
                  </a:ext>
                </a:extLst>
              </a:tr>
              <a:tr h="3681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 3 – April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 Period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714719"/>
                  </a:ext>
                </a:extLst>
              </a:tr>
              <a:tr h="6354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April 5 – May 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Review Committee evaluations and recommendations to the Board of County Commissioners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826034"/>
                  </a:ext>
                </a:extLst>
              </a:tr>
              <a:tr h="6354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Board of County Commissioners </a:t>
                      </a:r>
                      <a:r>
                        <a:rPr lang="en-US" u="sng" dirty="0"/>
                        <a:t>preliminary decisions</a:t>
                      </a:r>
                      <a:r>
                        <a:rPr lang="en-US" u="none" dirty="0"/>
                        <a:t> </a:t>
                      </a:r>
                      <a:r>
                        <a:rPr lang="en-US" dirty="0"/>
                        <a:t>for approved projects to be included in FY 2025 Annual Action 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658490"/>
                  </a:ext>
                </a:extLst>
              </a:tr>
              <a:tr h="40082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June 30 – July 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30-day Public Comment Period for FY 2025 Annual Action Plan 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563996"/>
                  </a:ext>
                </a:extLst>
              </a:tr>
              <a:tr h="6354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July 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Board of County Commissioners Final Public Hearing and Adoption of FY 2025 Annual Action Plan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38359"/>
                  </a:ext>
                </a:extLst>
              </a:tr>
              <a:tr h="3681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August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Deadline for Plan Submission to HUD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447840"/>
                  </a:ext>
                </a:extLst>
              </a:tr>
              <a:tr h="3502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Oct 1-25 – Sept 30-26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2025 Annual Action Plan Performance Period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9078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85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AF23B-F296-E949-8D32-A330843A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488" y="191786"/>
            <a:ext cx="11014640" cy="914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Application Process / 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0BEFC-AF1A-EB42-8047-A97B2FB0F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949" y="1106186"/>
            <a:ext cx="7772400" cy="4389120"/>
          </a:xfrm>
        </p:spPr>
        <p:txBody>
          <a:bodyPr>
            <a:noAutofit/>
          </a:bodyPr>
          <a:lstStyle/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New Trump Administration / HUD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County General Priorities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Funding Sources</a:t>
            </a:r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FY 2025 CDBG, </a:t>
            </a:r>
            <a:r>
              <a:rPr 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HOME &amp; ESG</a:t>
            </a:r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CDBG-CV </a:t>
            </a:r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HOME-ARP</a:t>
            </a:r>
          </a:p>
          <a:p>
            <a:pPr marL="914400" lvl="2" indent="0">
              <a:buClr>
                <a:schemeClr val="accent2">
                  <a:lumMod val="75000"/>
                </a:schemeClr>
              </a:buClr>
              <a:buNone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ESG-RUSH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Application Process &amp; Sections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Federal Requirements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Schedule from Application to Implementation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Scoring Criteria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Selected Projects Requirements</a:t>
            </a:r>
          </a:p>
          <a:p>
            <a:pPr lvl="1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altLang="en-US" dirty="0">
                <a:solidFill>
                  <a:schemeClr val="bg1"/>
                </a:solidFill>
                <a:ea typeface="Open Sans Extrabold" panose="020B0906030804020204" pitchFamily="34" charset="0"/>
                <a:cs typeface="Open Sans Extrabold" panose="020B0906030804020204" pitchFamily="34" charset="0"/>
              </a:rPr>
              <a:t>Questions and Closing</a:t>
            </a:r>
          </a:p>
          <a:p>
            <a:pPr marL="0" indent="0">
              <a:buNone/>
            </a:pPr>
            <a:endParaRPr lang="en-US" sz="3200" dirty="0">
              <a:solidFill>
                <a:schemeClr val="bg1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66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AF23B-F296-E949-8D32-A330843A7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236" y="136364"/>
            <a:ext cx="10515600" cy="900149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PROJECT-BASED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0BEFC-AF1A-EB42-8047-A97B2FB0F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236" y="1157076"/>
            <a:ext cx="11238084" cy="4775329"/>
          </a:xfrm>
        </p:spPr>
        <p:txBody>
          <a:bodyPr>
            <a:noAutofit/>
          </a:bodyPr>
          <a:lstStyle/>
          <a:p>
            <a:r>
              <a:rPr lang="en-US" sz="3200" dirty="0"/>
              <a:t>Applications through Neighborly </a:t>
            </a:r>
          </a:p>
          <a:p>
            <a:r>
              <a:rPr lang="en-US" altLang="en-US" sz="3200" dirty="0"/>
              <a:t>Com Dev funds are </a:t>
            </a:r>
            <a:r>
              <a:rPr lang="en-US" altLang="en-US" sz="3200" u="sng" dirty="0"/>
              <a:t>primarily</a:t>
            </a:r>
            <a:r>
              <a:rPr lang="en-US" altLang="en-US" sz="3200" dirty="0"/>
              <a:t> envisioned for:</a:t>
            </a:r>
          </a:p>
          <a:p>
            <a:pPr lvl="1"/>
            <a:r>
              <a:rPr lang="en-US" altLang="en-US" sz="2800" dirty="0"/>
              <a:t>One-time assistance - not ongoing funding</a:t>
            </a:r>
          </a:p>
          <a:p>
            <a:pPr lvl="1"/>
            <a:r>
              <a:rPr lang="en-US" altLang="en-US" sz="2800" dirty="0"/>
              <a:t>Direct and specific scope</a:t>
            </a:r>
          </a:p>
          <a:p>
            <a:pPr lvl="2"/>
            <a:r>
              <a:rPr lang="en-US" altLang="en-US" sz="2400" dirty="0"/>
              <a:t>Specific site acquisition</a:t>
            </a:r>
          </a:p>
          <a:p>
            <a:pPr lvl="2"/>
            <a:r>
              <a:rPr lang="en-US" altLang="en-US" sz="2400" dirty="0"/>
              <a:t>One-time assistance to a household for one type of service</a:t>
            </a:r>
          </a:p>
          <a:p>
            <a:r>
              <a:rPr lang="en-US" b="1" u="sng" dirty="0">
                <a:solidFill>
                  <a:srgbClr val="B2DEE0"/>
                </a:solidFill>
              </a:rPr>
              <a:t>COMMON APPLICATION MISTAKES:</a:t>
            </a:r>
          </a:p>
          <a:p>
            <a:pPr>
              <a:buClr>
                <a:schemeClr val="accent2"/>
              </a:buClr>
              <a:buFont typeface="Open Sans" panose="020B0606030504020204" pitchFamily="34" charset="0"/>
              <a:buChar char="‼"/>
            </a:pPr>
            <a:r>
              <a:rPr lang="en-US" sz="2400" dirty="0"/>
              <a:t>Application for two different services: acquire a space and provide service/rental assistance.</a:t>
            </a:r>
          </a:p>
          <a:p>
            <a:pPr>
              <a:buClr>
                <a:schemeClr val="accent2"/>
              </a:buClr>
              <a:buFont typeface="Open Sans" panose="020B0606030504020204" pitchFamily="34" charset="0"/>
              <a:buChar char="‼"/>
            </a:pPr>
            <a:r>
              <a:rPr lang="en-US" sz="2400" dirty="0"/>
              <a:t>Request funds for the agency to operate (general salaries, office lease…)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47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805664-132E-46F6-B154-00ED0073437B}"/>
              </a:ext>
            </a:extLst>
          </p:cNvPr>
          <p:cNvSpPr txBox="1">
            <a:spLocks/>
          </p:cNvSpPr>
          <p:nvPr/>
        </p:nvSpPr>
        <p:spPr>
          <a:xfrm>
            <a:off x="915404" y="48208"/>
            <a:ext cx="7679956" cy="10940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8878A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APPLICATION SECTIONS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B585BD2-8A12-68D5-7365-B505CF6BA6BB}"/>
              </a:ext>
            </a:extLst>
          </p:cNvPr>
          <p:cNvGrpSpPr/>
          <p:nvPr/>
        </p:nvGrpSpPr>
        <p:grpSpPr>
          <a:xfrm>
            <a:off x="1492955" y="1054048"/>
            <a:ext cx="8689011" cy="1410028"/>
            <a:chOff x="1538675" y="1236928"/>
            <a:chExt cx="8689011" cy="1410028"/>
          </a:xfrm>
        </p:grpSpPr>
        <p:sp>
          <p:nvSpPr>
            <p:cNvPr id="9" name="Subtitle 2">
              <a:extLst>
                <a:ext uri="{FF2B5EF4-FFF2-40B4-BE49-F238E27FC236}">
                  <a16:creationId xmlns:a16="http://schemas.microsoft.com/office/drawing/2014/main" id="{6DC4C4F3-E23E-46AD-9238-D713766AA710}"/>
                </a:ext>
              </a:extLst>
            </p:cNvPr>
            <p:cNvSpPr txBox="1">
              <a:spLocks/>
            </p:cNvSpPr>
            <p:nvPr/>
          </p:nvSpPr>
          <p:spPr>
            <a:xfrm>
              <a:off x="1538675" y="1236928"/>
              <a:ext cx="6328787" cy="63190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rgbClr val="CA6D38"/>
                </a:buClr>
                <a:buFont typeface="Wingdings" pitchFamily="2" charset="2"/>
                <a:buChar char="§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buFont typeface="Wingdings" panose="05000000000000000000" pitchFamily="2" charset="2"/>
                <a:buChar char="Ø"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PROJECT ELIGIBILITY</a:t>
              </a:r>
            </a:p>
            <a:p>
              <a:pPr marL="0" indent="0">
                <a:buNone/>
              </a:pPr>
              <a:endPara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" name="Subtitle 2">
              <a:extLst>
                <a:ext uri="{FF2B5EF4-FFF2-40B4-BE49-F238E27FC236}">
                  <a16:creationId xmlns:a16="http://schemas.microsoft.com/office/drawing/2014/main" id="{99217AB2-04D2-C5F6-A337-6074F630D920}"/>
                </a:ext>
              </a:extLst>
            </p:cNvPr>
            <p:cNvSpPr txBox="1">
              <a:spLocks/>
            </p:cNvSpPr>
            <p:nvPr/>
          </p:nvSpPr>
          <p:spPr>
            <a:xfrm>
              <a:off x="1538675" y="2015047"/>
              <a:ext cx="8689011" cy="63190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Clr>
                  <a:srgbClr val="CA6D38"/>
                </a:buClr>
                <a:buFont typeface="Wingdings" pitchFamily="2" charset="2"/>
                <a:buChar char="§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rgbClr val="CA6D38"/>
                </a:buClr>
                <a:buFont typeface="Wingdings" pitchFamily="2" charset="2"/>
                <a:buChar char="§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Section A: Agency Information</a:t>
              </a:r>
            </a:p>
            <a:p>
              <a:pPr marL="0" indent="0">
                <a:buNone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Section B: Project Information</a:t>
              </a:r>
            </a:p>
            <a:p>
              <a:pPr marL="0" indent="0">
                <a:buNone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Section C: Performance Measures</a:t>
              </a:r>
            </a:p>
            <a:p>
              <a:pPr marL="0" indent="0">
                <a:buNone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Section D: Other Requirements</a:t>
              </a:r>
            </a:p>
            <a:p>
              <a:pPr marL="0" indent="0">
                <a:buNone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Section E: Schedule</a:t>
              </a:r>
            </a:p>
            <a:p>
              <a:pPr marL="0" indent="0">
                <a:buNone/>
              </a:pPr>
              <a:r>
                <a: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Section F: Detailed Budget</a:t>
              </a:r>
            </a:p>
            <a:p>
              <a:pPr marL="0" indent="0">
                <a:buNone/>
              </a:pPr>
              <a:endParaRPr lang="en-US" sz="4000" b="1" dirty="0"/>
            </a:p>
            <a:p>
              <a:pPr marL="0" indent="0">
                <a:buNone/>
              </a:pPr>
              <a:endParaRPr lang="en-US" sz="4000" b="1" dirty="0"/>
            </a:p>
            <a:p>
              <a:pPr marL="0" indent="0">
                <a:buNone/>
              </a:pPr>
              <a:endParaRPr lang="en-US" sz="4000" b="1" dirty="0"/>
            </a:p>
            <a:p>
              <a:pPr marL="0" indent="0">
                <a:buNone/>
              </a:pPr>
              <a:endParaRPr lang="en-US" sz="4000" b="1" dirty="0"/>
            </a:p>
            <a:p>
              <a:pPr marL="0" indent="0">
                <a:buNone/>
              </a:pPr>
              <a:endParaRPr 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4848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1D139-9452-ED2D-ABBC-7F4832EF93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3249FFDC-15DF-56AA-9C29-BFBBBEEAA3C8}"/>
              </a:ext>
            </a:extLst>
          </p:cNvPr>
          <p:cNvSpPr txBox="1">
            <a:spLocks/>
          </p:cNvSpPr>
          <p:nvPr/>
        </p:nvSpPr>
        <p:spPr>
          <a:xfrm>
            <a:off x="1057814" y="1150218"/>
            <a:ext cx="10515600" cy="6319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A6D38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A6D38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A6D38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A6D38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A6D38"/>
              </a:buClr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Review Committee – 8-10 reviewers</a:t>
            </a:r>
          </a:p>
          <a:p>
            <a:pPr marL="0" indent="0">
              <a:buNone/>
            </a:pPr>
            <a:r>
              <a:rPr lang="en-US" sz="2000" dirty="0"/>
              <a:t>Maximum Points – 100; Min Average Scoring Required for Award Consideration – 60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Scoring Criteria</a:t>
            </a:r>
          </a:p>
          <a:p>
            <a:pPr lvl="2"/>
            <a:r>
              <a:rPr lang="en-US" dirty="0"/>
              <a:t>LMI SERVICE AND CONSOLIDATED PLAN ALIGNMENT - 9 Points</a:t>
            </a:r>
          </a:p>
          <a:p>
            <a:pPr lvl="2"/>
            <a:r>
              <a:rPr lang="en-US" dirty="0"/>
              <a:t>RATING OF AGENCY CAPACITY - 22 Points</a:t>
            </a:r>
          </a:p>
          <a:p>
            <a:pPr lvl="2"/>
            <a:r>
              <a:rPr lang="en-US" dirty="0"/>
              <a:t>RATING OF PROPOSED PROJECT - 26 Points</a:t>
            </a:r>
          </a:p>
          <a:p>
            <a:pPr lvl="2"/>
            <a:r>
              <a:rPr lang="en-US" dirty="0"/>
              <a:t>RATING OF PERFORMANCE MEASURES AND COLLABORATIONS – 23 Points</a:t>
            </a:r>
          </a:p>
          <a:p>
            <a:pPr lvl="2"/>
            <a:r>
              <a:rPr lang="en-US" dirty="0"/>
              <a:t>FUNDING REQUEST, LEVERAGING AND BUDGET NARRATIVE - 20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Other determinants for Recommendations</a:t>
            </a:r>
          </a:p>
          <a:p>
            <a:pPr lvl="2"/>
            <a:r>
              <a:rPr lang="en-US" dirty="0"/>
              <a:t>Alignment with grant rules and objectives</a:t>
            </a:r>
          </a:p>
          <a:p>
            <a:pPr lvl="2"/>
            <a:r>
              <a:rPr lang="en-US" dirty="0"/>
              <a:t>Availability of funding</a:t>
            </a:r>
          </a:p>
          <a:p>
            <a:pPr lvl="2"/>
            <a:r>
              <a:rPr lang="en-US" dirty="0"/>
              <a:t>P</a:t>
            </a:r>
            <a:r>
              <a:rPr lang="en-US" sz="2000" dirty="0"/>
              <a:t>roject readiness and feasibility </a:t>
            </a:r>
          </a:p>
          <a:p>
            <a:pPr lvl="2"/>
            <a:r>
              <a:rPr lang="en-US" dirty="0"/>
              <a:t>Past </a:t>
            </a:r>
            <a:r>
              <a:rPr lang="en-US" sz="2000" dirty="0"/>
              <a:t>performance &amp; current open contracts/funding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99FD85C-6C32-7D7E-4D93-F0643830E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586" y="280713"/>
            <a:ext cx="10515600" cy="869505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2025 Applications and Scoring</a:t>
            </a:r>
          </a:p>
        </p:txBody>
      </p:sp>
    </p:spTree>
    <p:extLst>
      <p:ext uri="{BB962C8B-B14F-4D97-AF65-F5344CB8AC3E}">
        <p14:creationId xmlns:p14="http://schemas.microsoft.com/office/powerpoint/2010/main" val="3435972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etDocument" ma:contentTypeID="0x010100E205D2CED3EBD84A869688EAFA48EADE00D1A29095BF92834E8D0C83E79F5DDAE5" ma:contentTypeVersion="12" ma:contentTypeDescription="" ma:contentTypeScope="" ma:versionID="1ab5827d23da557086cac72e164f1676">
  <xsd:schema xmlns:xsd="http://www.w3.org/2001/XMLSchema" xmlns:xs="http://www.w3.org/2001/XMLSchema" xmlns:p="http://schemas.microsoft.com/office/2006/metadata/properties" xmlns:ns2="a04b2c04-0317-46cf-a5f5-f1c9c75ad878" xmlns:ns3="http://schemas.microsoft.com/sharepoint.v3" targetNamespace="http://schemas.microsoft.com/office/2006/metadata/properties" ma:root="true" ma:fieldsID="7c24dfbe32451a2e6abec411b0dfed1c" ns2:_="" ns3:_="">
    <xsd:import namespace="a04b2c04-0317-46cf-a5f5-f1c9c75ad878"/>
    <xsd:import namespace="http://schemas.microsoft.com/sharepoint.v3"/>
    <xsd:element name="properties">
      <xsd:complexType>
        <xsd:sequence>
          <xsd:element name="documentManagement">
            <xsd:complexType>
              <xsd:all>
                <xsd:element ref="ns2:oddfc7e24bc44164a24c74509adfb1e1" minOccurs="0"/>
                <xsd:element ref="ns2:TaxCatchAll" minOccurs="0"/>
                <xsd:element ref="ns2:TaxCatchAllLabel" minOccurs="0"/>
                <xsd:element ref="ns2:h0cb12db8d304f35a117cd2261493e58" minOccurs="0"/>
                <xsd:element ref="ns2:c73c822119ef4c669adbcde3288bae96" minOccurs="0"/>
                <xsd:element ref="ns3:CategoryDescription" minOccurs="0"/>
                <xsd:element ref="ns2:Effectiv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b2c04-0317-46cf-a5f5-f1c9c75ad878" elementFormDefault="qualified">
    <xsd:import namespace="http://schemas.microsoft.com/office/2006/documentManagement/types"/>
    <xsd:import namespace="http://schemas.microsoft.com/office/infopath/2007/PartnerControls"/>
    <xsd:element name="oddfc7e24bc44164a24c74509adfb1e1" ma:index="8" ma:taxonomy="true" ma:internalName="oddfc7e24bc44164a24c74509adfb1e1" ma:taxonomyFieldName="iNetCategory_Docs" ma:displayName="Doc Category" ma:readOnly="false" ma:fieldId="{8ddfc7e2-4bc4-4164-a24c-74509adfb1e1}" ma:sspId="c5125960-5533-4960-8801-108db8a872fc" ma:termSetId="598d3dd5-d30e-4c08-8c53-9d2089e4f3df" ma:anchorId="fe4c0cdb-83e7-4087-a41b-af5ab21f07db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f021763f-4ac6-42c3-af06-e84596d41c0f}" ma:internalName="TaxCatchAll" ma:readOnly="false" ma:showField="CatchAllData" ma:web="45ef7571-cad3-4c49-a2cf-259cf0cd9d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f021763f-4ac6-42c3-af06-e84596d41c0f}" ma:internalName="TaxCatchAllLabel" ma:readOnly="false" ma:showField="CatchAllDataLabel" ma:web="45ef7571-cad3-4c49-a2cf-259cf0cd9d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0cb12db8d304f35a117cd2261493e58" ma:index="12" nillable="true" ma:taxonomy="true" ma:internalName="h0cb12db8d304f35a117cd2261493e58" ma:taxonomyFieldName="BCC_Department" ma:displayName="Dept" ma:readOnly="false" ma:fieldId="{10cb12db-8d30-4f35-a117-cd2261493e58}" ma:sspId="c5125960-5533-4960-8801-108db8a872fc" ma:termSetId="a8dd0a90-3309-4507-9518-bedbaebb03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73c822119ef4c669adbcde3288bae96" ma:index="14" nillable="true" ma:taxonomy="true" ma:internalName="c73c822119ef4c669adbcde3288bae96" ma:taxonomyFieldName="MCG_Audience" ma:displayName="MCG_Audience" ma:readOnly="false" ma:fieldId="{c73c8221-19ef-4c66-9adb-cde3288bae96}" ma:sspId="c5125960-5533-4960-8801-108db8a872fc" ma:termSetId="891b839a-0d4a-41bd-901e-2d0141f22be0" ma:anchorId="e4f0b278-2fa8-4f4b-86c6-9089baabcea1" ma:open="false" ma:isKeyword="false">
      <xsd:complexType>
        <xsd:sequence>
          <xsd:element ref="pc:Terms" minOccurs="0" maxOccurs="1"/>
        </xsd:sequence>
      </xsd:complexType>
    </xsd:element>
    <xsd:element name="Effective_x0020_Date" ma:index="17" nillable="true" ma:displayName="Effective Date" ma:format="DateOnly" ma:internalName="Effective_x0020_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16" nillable="true" ma:displayName="Description" ma:internalName="CategoryDescription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73c822119ef4c669adbcde3288bae96 xmlns="a04b2c04-0317-46cf-a5f5-f1c9c75ad878">
      <Terms xmlns="http://schemas.microsoft.com/office/infopath/2007/PartnerControls"/>
    </c73c822119ef4c669adbcde3288bae96>
    <Effective_x0020_Date xmlns="a04b2c04-0317-46cf-a5f5-f1c9c75ad878" xsi:nil="true"/>
    <TaxCatchAll xmlns="a04b2c04-0317-46cf-a5f5-f1c9c75ad878">
      <Value>47</Value>
      <Value>19</Value>
    </TaxCatchAll>
    <h0cb12db8d304f35a117cd2261493e58 xmlns="a04b2c04-0317-46cf-a5f5-f1c9c75ad878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County Administration</TermName>
          <TermId xmlns="http://schemas.microsoft.com/office/infopath/2007/PartnerControls">66c2ee1a-545b-44f8-b25e-e09ef6516f81</TermId>
        </TermInfo>
      </Terms>
    </h0cb12db8d304f35a117cd2261493e58>
    <oddfc7e24bc44164a24c74509adfb1e1 xmlns="a04b2c04-0317-46cf-a5f5-f1c9c75ad87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Branding ＆ Social Media</TermName>
          <TermId xmlns="http://schemas.microsoft.com/office/infopath/2007/PartnerControls">76df569f-81b0-4291-9292-6fced74f44d7</TermId>
        </TermInfo>
      </Terms>
    </oddfc7e24bc44164a24c74509adfb1e1>
    <TaxCatchAllLabel xmlns="a04b2c04-0317-46cf-a5f5-f1c9c75ad878" xsi:nil="true"/>
    <CategoryDescription xmlns="http://schemas.microsoft.com/sharepoint.v3" xsi:nil="true"/>
  </documentManagement>
</p:properties>
</file>

<file path=customXml/item4.xml><?xml version="1.0" encoding="utf-8"?>
<?mso-contentType ?>
<SharedContentType xmlns="Microsoft.SharePoint.Taxonomy.ContentTypeSync" SourceId="c5125960-5533-4960-8801-108db8a872fc" ContentTypeId="0x010100E205D2CED3EBD84A869688EAFA48EADE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E47DB7-3452-4180-9E82-69D4DAA48C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4b2c04-0317-46cf-a5f5-f1c9c75ad878"/>
    <ds:schemaRef ds:uri="http://schemas.microsoft.com/sharepoint.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CA626E-7234-430E-923F-96AD3B3833CA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ECA019D4-29EC-4F22-8DD2-A6D50D94961B}">
  <ds:schemaRefs>
    <ds:schemaRef ds:uri="a04b2c04-0317-46cf-a5f5-f1c9c75ad87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sharepoint.v3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8A2B8C6-91F7-4A64-B7AF-42F85F94F82E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FD6F339-B03B-4323-B41D-3902B42E51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1072</Words>
  <Application>Microsoft Office PowerPoint</Application>
  <PresentationFormat>Widescreen</PresentationFormat>
  <Paragraphs>173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Open Sans</vt:lpstr>
      <vt:lpstr>Open Sans</vt:lpstr>
      <vt:lpstr>Open Sans ExtraBold</vt:lpstr>
      <vt:lpstr>Open Sans ExtraBold</vt:lpstr>
      <vt:lpstr>Wingdings</vt:lpstr>
      <vt:lpstr>Office Theme</vt:lpstr>
      <vt:lpstr>56th NCDA Annual Conference  Best Practices for your Action Plan    Salt Lake City, UT | June 11 </vt:lpstr>
      <vt:lpstr>Annual Action Plan</vt:lpstr>
      <vt:lpstr>Annual Action Plan IDIS Sections</vt:lpstr>
      <vt:lpstr>Consultation and Participation</vt:lpstr>
      <vt:lpstr>AAP Process Schedule</vt:lpstr>
      <vt:lpstr>Application Process / Workshop Agenda</vt:lpstr>
      <vt:lpstr>PROJECT-BASED PROGRAM</vt:lpstr>
      <vt:lpstr>PowerPoint Presentation</vt:lpstr>
      <vt:lpstr>2025 Applications and Scoring</vt:lpstr>
      <vt:lpstr>Scoring Committee Composition</vt:lpstr>
      <vt:lpstr>Recommended Projects     </vt:lpstr>
      <vt:lpstr>Annual Action Plan Draft</vt:lpstr>
      <vt:lpstr>30-Day Public Comment Period</vt:lpstr>
      <vt:lpstr>Annual Action Plan Submission</vt:lpstr>
      <vt:lpstr>Questions Contact Julia Vieira Julia.Vieira@mymanatee.org (941) 748-4501 Ext. 1266</vt:lpstr>
    </vt:vector>
  </TitlesOfParts>
  <Company>BCC - Manatee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Casey Zempel</dc:creator>
  <cp:lastModifiedBy>Julia Vieira</cp:lastModifiedBy>
  <cp:revision>99</cp:revision>
  <dcterms:created xsi:type="dcterms:W3CDTF">2024-05-01T19:51:13Z</dcterms:created>
  <dcterms:modified xsi:type="dcterms:W3CDTF">2025-06-10T21:24:20Z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0x010100E205D2CED3EBD84A869688EAFA48EADE00D1A29095BF92834E8D0C83E79F5DDAE5</vt:lpwstr>
  </property>
  <property fmtid="{D5CDD505-2E9C-101B-9397-08002B2CF9AE}" pid="3" name="MCG_Audience">
    <vt:lpwstr/>
  </property>
  <property fmtid="{D5CDD505-2E9C-101B-9397-08002B2CF9AE}" pid="4" name="MediaServiceImageTags">
    <vt:lpwstr/>
  </property>
  <property fmtid="{D5CDD505-2E9C-101B-9397-08002B2CF9AE}" pid="5" name="BCC_Department">
    <vt:lpwstr>19;#County Administration|66c2ee1a-545b-44f8-b25e-e09ef6516f81</vt:lpwstr>
  </property>
  <property fmtid="{D5CDD505-2E9C-101B-9397-08002B2CF9AE}" pid="6" name="lcf76f155ced4ddcb4097134ff3c332f">
    <vt:lpwstr/>
  </property>
  <property fmtid="{D5CDD505-2E9C-101B-9397-08002B2CF9AE}" pid="7" name="iNetCategory_Docs">
    <vt:lpwstr>47;#Branding ＆ Social Media|76df569f-81b0-4291-9292-6fced74f44d7</vt:lpwstr>
  </property>
</Properties>
</file>